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2"/>
  </p:notesMasterIdLst>
  <p:sldIdLst>
    <p:sldId id="257" r:id="rId5"/>
    <p:sldId id="259" r:id="rId6"/>
    <p:sldId id="258" r:id="rId7"/>
    <p:sldId id="267" r:id="rId8"/>
    <p:sldId id="260" r:id="rId9"/>
    <p:sldId id="264" r:id="rId10"/>
    <p:sldId id="261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110F0E"/>
    <a:srgbClr val="0F0F0F"/>
    <a:srgbClr val="D92A40"/>
    <a:srgbClr val="49161A"/>
    <a:srgbClr val="D92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69" autoAdjust="0"/>
    <p:restoredTop sz="94629"/>
  </p:normalViewPr>
  <p:slideViewPr>
    <p:cSldViewPr snapToGrid="0" snapToObjects="1">
      <p:cViewPr varScale="1">
        <p:scale>
          <a:sx n="112" d="100"/>
          <a:sy n="112" d="100"/>
        </p:scale>
        <p:origin x="450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优势&amp;劣势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性格</c:v>
                </c:pt>
                <c:pt idx="1">
                  <c:v>学历</c:v>
                </c:pt>
                <c:pt idx="2">
                  <c:v>经验</c:v>
                </c:pt>
                <c:pt idx="3">
                  <c:v>英语证书</c:v>
                </c:pt>
                <c:pt idx="4">
                  <c:v>创业经历</c:v>
                </c:pt>
                <c:pt idx="5">
                  <c:v>管理经验</c:v>
                </c:pt>
                <c:pt idx="6">
                  <c:v>品质</c:v>
                </c:pt>
                <c:pt idx="7">
                  <c:v>责任感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80</c:v>
                </c:pt>
                <c:pt idx="1">
                  <c:v>52</c:v>
                </c:pt>
                <c:pt idx="2">
                  <c:v>80</c:v>
                </c:pt>
                <c:pt idx="3">
                  <c:v>30</c:v>
                </c:pt>
                <c:pt idx="4">
                  <c:v>25</c:v>
                </c:pt>
                <c:pt idx="5">
                  <c:v>75</c:v>
                </c:pt>
                <c:pt idx="6">
                  <c:v>87</c:v>
                </c:pt>
                <c:pt idx="7">
                  <c:v>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E4-40CF-98E5-B095062EC0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8757224"/>
        <c:axId val="628757880"/>
      </c:radarChart>
      <c:catAx>
        <c:axId val="628757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8757880"/>
        <c:crosses val="autoZero"/>
        <c:auto val="1"/>
        <c:lblAlgn val="ctr"/>
        <c:lblOffset val="100"/>
        <c:noMultiLvlLbl val="0"/>
      </c:catAx>
      <c:valAx>
        <c:axId val="628757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8757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3925-3F9F-4261-AFA1-5BB362C0D0FE}" type="datetimeFigureOut">
              <a:rPr lang="zh-CN" altLang="en-US" smtClean="0"/>
              <a:t>2022-04-16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C3649-EF3D-45BF-A45C-15C4D18397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954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C3649-EF3D-45BF-A45C-15C4D18397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622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6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sv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145982" y="1247529"/>
            <a:ext cx="17107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姓名 </a:t>
            </a:r>
            <a:r>
              <a:rPr kumimoji="1" lang="en-US" altLang="zh-CN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|</a:t>
            </a:r>
            <a:r>
              <a:rPr kumimoji="1"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 皇甫永超</a:t>
            </a:r>
            <a:endParaRPr kumimoji="1" lang="en-US" altLang="zh-CN" sz="12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400" dirty="0">
                <a:solidFill>
                  <a:srgbClr val="FFFFFF"/>
                </a:solidFill>
              </a:rPr>
              <a:t>NAME | CARBON</a:t>
            </a:r>
            <a:endParaRPr kumimoji="1"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69068" y="1849621"/>
            <a:ext cx="3000430" cy="1272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籍贯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     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河南商丘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年龄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 34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兴趣爱好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：登山、跑步、听歌、做面点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性格特点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：开朗、乐于与人沟通、团队精神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个人品质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：勤奋、认真负责、有同理心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cxnSp>
        <p:nvCxnSpPr>
          <p:cNvPr id="25" name="直线连接符 24"/>
          <p:cNvCxnSpPr/>
          <p:nvPr/>
        </p:nvCxnSpPr>
        <p:spPr>
          <a:xfrm>
            <a:off x="5237221" y="3328342"/>
            <a:ext cx="2908814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5512217" y="3545710"/>
            <a:ext cx="808684" cy="211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522988349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900819" y="3529479"/>
            <a:ext cx="1630836" cy="211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yongchaovs1987@126.com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533592" y="4220494"/>
            <a:ext cx="1027272" cy="211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+86 18688994926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6900819" y="4195001"/>
            <a:ext cx="1630836" cy="24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0"/>
              </a:lnSpc>
            </a:pPr>
            <a:r>
              <a:rPr kumimoji="1" lang="zh-CN" altLang="en-US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深圳市宝安区西乡街道前海铂寓</a:t>
            </a:r>
            <a:endParaRPr kumimoji="1" lang="en-US" altLang="zh-CN" sz="8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grpSp>
        <p:nvGrpSpPr>
          <p:cNvPr id="35" name="组 34"/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36" name="文本框 35"/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45" name="文本框 44"/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52" name="文本框 51"/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55" name="文本框 54"/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58" name="文本框 57"/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63" name="组 62"/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68" name="文本框 67"/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sp>
        <p:nvSpPr>
          <p:cNvPr id="65" name="Freeform 13"/>
          <p:cNvSpPr>
            <a:spLocks noEditPoints="1"/>
          </p:cNvSpPr>
          <p:nvPr/>
        </p:nvSpPr>
        <p:spPr bwMode="auto">
          <a:xfrm>
            <a:off x="5247719" y="3494830"/>
            <a:ext cx="288353" cy="288353"/>
          </a:xfrm>
          <a:custGeom>
            <a:avLst/>
            <a:gdLst/>
            <a:ahLst/>
            <a:cxnLst>
              <a:cxn ang="0">
                <a:pos x="144" y="2"/>
              </a:cxn>
              <a:cxn ang="0">
                <a:pos x="98" y="14"/>
              </a:cxn>
              <a:cxn ang="0">
                <a:pos x="58" y="38"/>
              </a:cxn>
              <a:cxn ang="0">
                <a:pos x="28" y="70"/>
              </a:cxn>
              <a:cxn ang="0">
                <a:pos x="8" y="112"/>
              </a:cxn>
              <a:cxn ang="0">
                <a:pos x="0" y="160"/>
              </a:cxn>
              <a:cxn ang="0">
                <a:pos x="4" y="192"/>
              </a:cxn>
              <a:cxn ang="0">
                <a:pos x="20" y="236"/>
              </a:cxn>
              <a:cxn ang="0">
                <a:pos x="48" y="272"/>
              </a:cxn>
              <a:cxn ang="0">
                <a:pos x="84" y="300"/>
              </a:cxn>
              <a:cxn ang="0">
                <a:pos x="128" y="316"/>
              </a:cxn>
              <a:cxn ang="0">
                <a:pos x="160" y="318"/>
              </a:cxn>
              <a:cxn ang="0">
                <a:pos x="206" y="312"/>
              </a:cxn>
              <a:cxn ang="0">
                <a:pos x="248" y="292"/>
              </a:cxn>
              <a:cxn ang="0">
                <a:pos x="282" y="260"/>
              </a:cxn>
              <a:cxn ang="0">
                <a:pos x="306" y="222"/>
              </a:cxn>
              <a:cxn ang="0">
                <a:pos x="318" y="176"/>
              </a:cxn>
              <a:cxn ang="0">
                <a:pos x="318" y="144"/>
              </a:cxn>
              <a:cxn ang="0">
                <a:pos x="306" y="98"/>
              </a:cxn>
              <a:cxn ang="0">
                <a:pos x="282" y="58"/>
              </a:cxn>
              <a:cxn ang="0">
                <a:pos x="248" y="28"/>
              </a:cxn>
              <a:cxn ang="0">
                <a:pos x="206" y="8"/>
              </a:cxn>
              <a:cxn ang="0">
                <a:pos x="160" y="0"/>
              </a:cxn>
              <a:cxn ang="0">
                <a:pos x="234" y="210"/>
              </a:cxn>
              <a:cxn ang="0">
                <a:pos x="226" y="204"/>
              </a:cxn>
              <a:cxn ang="0">
                <a:pos x="218" y="206"/>
              </a:cxn>
              <a:cxn ang="0">
                <a:pos x="208" y="218"/>
              </a:cxn>
              <a:cxn ang="0">
                <a:pos x="226" y="234"/>
              </a:cxn>
              <a:cxn ang="0">
                <a:pos x="222" y="242"/>
              </a:cxn>
              <a:cxn ang="0">
                <a:pos x="212" y="248"/>
              </a:cxn>
              <a:cxn ang="0">
                <a:pos x="176" y="248"/>
              </a:cxn>
              <a:cxn ang="0">
                <a:pos x="160" y="240"/>
              </a:cxn>
              <a:cxn ang="0">
                <a:pos x="142" y="248"/>
              </a:cxn>
              <a:cxn ang="0">
                <a:pos x="116" y="250"/>
              </a:cxn>
              <a:cxn ang="0">
                <a:pos x="102" y="246"/>
              </a:cxn>
              <a:cxn ang="0">
                <a:pos x="94" y="234"/>
              </a:cxn>
              <a:cxn ang="0">
                <a:pos x="98" y="226"/>
              </a:cxn>
              <a:cxn ang="0">
                <a:pos x="104" y="212"/>
              </a:cxn>
              <a:cxn ang="0">
                <a:pos x="98" y="196"/>
              </a:cxn>
              <a:cxn ang="0">
                <a:pos x="88" y="208"/>
              </a:cxn>
              <a:cxn ang="0">
                <a:pos x="82" y="208"/>
              </a:cxn>
              <a:cxn ang="0">
                <a:pos x="78" y="188"/>
              </a:cxn>
              <a:cxn ang="0">
                <a:pos x="86" y="162"/>
              </a:cxn>
              <a:cxn ang="0">
                <a:pos x="94" y="152"/>
              </a:cxn>
              <a:cxn ang="0">
                <a:pos x="96" y="136"/>
              </a:cxn>
              <a:cxn ang="0">
                <a:pos x="100" y="120"/>
              </a:cxn>
              <a:cxn ang="0">
                <a:pos x="104" y="104"/>
              </a:cxn>
              <a:cxn ang="0">
                <a:pos x="128" y="78"/>
              </a:cxn>
              <a:cxn ang="0">
                <a:pos x="160" y="70"/>
              </a:cxn>
              <a:cxn ang="0">
                <a:pos x="168" y="70"/>
              </a:cxn>
              <a:cxn ang="0">
                <a:pos x="200" y="84"/>
              </a:cxn>
              <a:cxn ang="0">
                <a:pos x="214" y="104"/>
              </a:cxn>
              <a:cxn ang="0">
                <a:pos x="220" y="132"/>
              </a:cxn>
              <a:cxn ang="0">
                <a:pos x="224" y="144"/>
              </a:cxn>
              <a:cxn ang="0">
                <a:pos x="224" y="152"/>
              </a:cxn>
              <a:cxn ang="0">
                <a:pos x="238" y="174"/>
              </a:cxn>
              <a:cxn ang="0">
                <a:pos x="242" y="188"/>
              </a:cxn>
              <a:cxn ang="0">
                <a:pos x="234" y="210"/>
              </a:cxn>
            </a:cxnLst>
            <a:rect l="0" t="0" r="r" b="b"/>
            <a:pathLst>
              <a:path w="318" h="318">
                <a:moveTo>
                  <a:pt x="160" y="0"/>
                </a:moveTo>
                <a:lnTo>
                  <a:pt x="160" y="0"/>
                </a:lnTo>
                <a:lnTo>
                  <a:pt x="144" y="2"/>
                </a:lnTo>
                <a:lnTo>
                  <a:pt x="128" y="4"/>
                </a:lnTo>
                <a:lnTo>
                  <a:pt x="112" y="8"/>
                </a:lnTo>
                <a:lnTo>
                  <a:pt x="98" y="14"/>
                </a:lnTo>
                <a:lnTo>
                  <a:pt x="84" y="20"/>
                </a:lnTo>
                <a:lnTo>
                  <a:pt x="70" y="28"/>
                </a:lnTo>
                <a:lnTo>
                  <a:pt x="58" y="38"/>
                </a:lnTo>
                <a:lnTo>
                  <a:pt x="48" y="48"/>
                </a:lnTo>
                <a:lnTo>
                  <a:pt x="36" y="58"/>
                </a:lnTo>
                <a:lnTo>
                  <a:pt x="28" y="70"/>
                </a:lnTo>
                <a:lnTo>
                  <a:pt x="20" y="84"/>
                </a:lnTo>
                <a:lnTo>
                  <a:pt x="12" y="98"/>
                </a:lnTo>
                <a:lnTo>
                  <a:pt x="8" y="112"/>
                </a:lnTo>
                <a:lnTo>
                  <a:pt x="4" y="128"/>
                </a:lnTo>
                <a:lnTo>
                  <a:pt x="2" y="144"/>
                </a:lnTo>
                <a:lnTo>
                  <a:pt x="0" y="160"/>
                </a:lnTo>
                <a:lnTo>
                  <a:pt x="0" y="160"/>
                </a:lnTo>
                <a:lnTo>
                  <a:pt x="2" y="176"/>
                </a:lnTo>
                <a:lnTo>
                  <a:pt x="4" y="192"/>
                </a:lnTo>
                <a:lnTo>
                  <a:pt x="8" y="206"/>
                </a:lnTo>
                <a:lnTo>
                  <a:pt x="12" y="222"/>
                </a:lnTo>
                <a:lnTo>
                  <a:pt x="20" y="236"/>
                </a:lnTo>
                <a:lnTo>
                  <a:pt x="28" y="248"/>
                </a:lnTo>
                <a:lnTo>
                  <a:pt x="36" y="260"/>
                </a:lnTo>
                <a:lnTo>
                  <a:pt x="48" y="272"/>
                </a:lnTo>
                <a:lnTo>
                  <a:pt x="58" y="282"/>
                </a:lnTo>
                <a:lnTo>
                  <a:pt x="70" y="292"/>
                </a:lnTo>
                <a:lnTo>
                  <a:pt x="84" y="300"/>
                </a:lnTo>
                <a:lnTo>
                  <a:pt x="98" y="306"/>
                </a:lnTo>
                <a:lnTo>
                  <a:pt x="112" y="312"/>
                </a:lnTo>
                <a:lnTo>
                  <a:pt x="128" y="316"/>
                </a:lnTo>
                <a:lnTo>
                  <a:pt x="144" y="318"/>
                </a:lnTo>
                <a:lnTo>
                  <a:pt x="160" y="318"/>
                </a:lnTo>
                <a:lnTo>
                  <a:pt x="160" y="318"/>
                </a:lnTo>
                <a:lnTo>
                  <a:pt x="176" y="318"/>
                </a:lnTo>
                <a:lnTo>
                  <a:pt x="192" y="316"/>
                </a:lnTo>
                <a:lnTo>
                  <a:pt x="206" y="312"/>
                </a:lnTo>
                <a:lnTo>
                  <a:pt x="222" y="306"/>
                </a:lnTo>
                <a:lnTo>
                  <a:pt x="236" y="300"/>
                </a:lnTo>
                <a:lnTo>
                  <a:pt x="248" y="292"/>
                </a:lnTo>
                <a:lnTo>
                  <a:pt x="260" y="282"/>
                </a:lnTo>
                <a:lnTo>
                  <a:pt x="272" y="272"/>
                </a:lnTo>
                <a:lnTo>
                  <a:pt x="282" y="260"/>
                </a:lnTo>
                <a:lnTo>
                  <a:pt x="292" y="248"/>
                </a:lnTo>
                <a:lnTo>
                  <a:pt x="300" y="236"/>
                </a:lnTo>
                <a:lnTo>
                  <a:pt x="306" y="222"/>
                </a:lnTo>
                <a:lnTo>
                  <a:pt x="312" y="206"/>
                </a:lnTo>
                <a:lnTo>
                  <a:pt x="316" y="192"/>
                </a:lnTo>
                <a:lnTo>
                  <a:pt x="318" y="176"/>
                </a:lnTo>
                <a:lnTo>
                  <a:pt x="318" y="160"/>
                </a:lnTo>
                <a:lnTo>
                  <a:pt x="318" y="160"/>
                </a:lnTo>
                <a:lnTo>
                  <a:pt x="318" y="144"/>
                </a:lnTo>
                <a:lnTo>
                  <a:pt x="316" y="128"/>
                </a:lnTo>
                <a:lnTo>
                  <a:pt x="312" y="112"/>
                </a:lnTo>
                <a:lnTo>
                  <a:pt x="306" y="98"/>
                </a:lnTo>
                <a:lnTo>
                  <a:pt x="300" y="84"/>
                </a:lnTo>
                <a:lnTo>
                  <a:pt x="292" y="70"/>
                </a:lnTo>
                <a:lnTo>
                  <a:pt x="282" y="58"/>
                </a:lnTo>
                <a:lnTo>
                  <a:pt x="272" y="48"/>
                </a:lnTo>
                <a:lnTo>
                  <a:pt x="260" y="38"/>
                </a:lnTo>
                <a:lnTo>
                  <a:pt x="248" y="28"/>
                </a:lnTo>
                <a:lnTo>
                  <a:pt x="236" y="20"/>
                </a:lnTo>
                <a:lnTo>
                  <a:pt x="222" y="14"/>
                </a:lnTo>
                <a:lnTo>
                  <a:pt x="206" y="8"/>
                </a:lnTo>
                <a:lnTo>
                  <a:pt x="192" y="4"/>
                </a:lnTo>
                <a:lnTo>
                  <a:pt x="176" y="2"/>
                </a:lnTo>
                <a:lnTo>
                  <a:pt x="160" y="0"/>
                </a:lnTo>
                <a:lnTo>
                  <a:pt x="160" y="0"/>
                </a:lnTo>
                <a:close/>
                <a:moveTo>
                  <a:pt x="234" y="210"/>
                </a:moveTo>
                <a:lnTo>
                  <a:pt x="234" y="210"/>
                </a:lnTo>
                <a:lnTo>
                  <a:pt x="230" y="208"/>
                </a:lnTo>
                <a:lnTo>
                  <a:pt x="226" y="204"/>
                </a:lnTo>
                <a:lnTo>
                  <a:pt x="226" y="204"/>
                </a:lnTo>
                <a:lnTo>
                  <a:pt x="222" y="196"/>
                </a:lnTo>
                <a:lnTo>
                  <a:pt x="222" y="196"/>
                </a:lnTo>
                <a:lnTo>
                  <a:pt x="218" y="206"/>
                </a:lnTo>
                <a:lnTo>
                  <a:pt x="216" y="212"/>
                </a:lnTo>
                <a:lnTo>
                  <a:pt x="208" y="218"/>
                </a:lnTo>
                <a:lnTo>
                  <a:pt x="208" y="218"/>
                </a:lnTo>
                <a:lnTo>
                  <a:pt x="222" y="226"/>
                </a:lnTo>
                <a:lnTo>
                  <a:pt x="224" y="230"/>
                </a:lnTo>
                <a:lnTo>
                  <a:pt x="226" y="234"/>
                </a:lnTo>
                <a:lnTo>
                  <a:pt x="226" y="234"/>
                </a:lnTo>
                <a:lnTo>
                  <a:pt x="224" y="238"/>
                </a:lnTo>
                <a:lnTo>
                  <a:pt x="222" y="242"/>
                </a:lnTo>
                <a:lnTo>
                  <a:pt x="218" y="246"/>
                </a:lnTo>
                <a:lnTo>
                  <a:pt x="212" y="248"/>
                </a:lnTo>
                <a:lnTo>
                  <a:pt x="212" y="248"/>
                </a:lnTo>
                <a:lnTo>
                  <a:pt x="202" y="250"/>
                </a:lnTo>
                <a:lnTo>
                  <a:pt x="194" y="250"/>
                </a:lnTo>
                <a:lnTo>
                  <a:pt x="176" y="248"/>
                </a:lnTo>
                <a:lnTo>
                  <a:pt x="176" y="248"/>
                </a:lnTo>
                <a:lnTo>
                  <a:pt x="168" y="246"/>
                </a:lnTo>
                <a:lnTo>
                  <a:pt x="160" y="240"/>
                </a:lnTo>
                <a:lnTo>
                  <a:pt x="160" y="240"/>
                </a:lnTo>
                <a:lnTo>
                  <a:pt x="150" y="246"/>
                </a:lnTo>
                <a:lnTo>
                  <a:pt x="142" y="248"/>
                </a:lnTo>
                <a:lnTo>
                  <a:pt x="142" y="248"/>
                </a:lnTo>
                <a:lnTo>
                  <a:pt x="126" y="250"/>
                </a:lnTo>
                <a:lnTo>
                  <a:pt x="116" y="250"/>
                </a:lnTo>
                <a:lnTo>
                  <a:pt x="108" y="248"/>
                </a:lnTo>
                <a:lnTo>
                  <a:pt x="108" y="248"/>
                </a:lnTo>
                <a:lnTo>
                  <a:pt x="102" y="246"/>
                </a:lnTo>
                <a:lnTo>
                  <a:pt x="98" y="242"/>
                </a:lnTo>
                <a:lnTo>
                  <a:pt x="94" y="238"/>
                </a:lnTo>
                <a:lnTo>
                  <a:pt x="94" y="234"/>
                </a:lnTo>
                <a:lnTo>
                  <a:pt x="94" y="234"/>
                </a:lnTo>
                <a:lnTo>
                  <a:pt x="94" y="230"/>
                </a:lnTo>
                <a:lnTo>
                  <a:pt x="98" y="226"/>
                </a:lnTo>
                <a:lnTo>
                  <a:pt x="110" y="218"/>
                </a:lnTo>
                <a:lnTo>
                  <a:pt x="110" y="218"/>
                </a:lnTo>
                <a:lnTo>
                  <a:pt x="104" y="212"/>
                </a:lnTo>
                <a:lnTo>
                  <a:pt x="100" y="206"/>
                </a:lnTo>
                <a:lnTo>
                  <a:pt x="98" y="196"/>
                </a:lnTo>
                <a:lnTo>
                  <a:pt x="98" y="196"/>
                </a:lnTo>
                <a:lnTo>
                  <a:pt x="92" y="204"/>
                </a:lnTo>
                <a:lnTo>
                  <a:pt x="92" y="204"/>
                </a:lnTo>
                <a:lnTo>
                  <a:pt x="88" y="208"/>
                </a:lnTo>
                <a:lnTo>
                  <a:pt x="86" y="210"/>
                </a:lnTo>
                <a:lnTo>
                  <a:pt x="86" y="210"/>
                </a:lnTo>
                <a:lnTo>
                  <a:pt x="82" y="208"/>
                </a:lnTo>
                <a:lnTo>
                  <a:pt x="78" y="202"/>
                </a:lnTo>
                <a:lnTo>
                  <a:pt x="78" y="188"/>
                </a:lnTo>
                <a:lnTo>
                  <a:pt x="78" y="188"/>
                </a:lnTo>
                <a:lnTo>
                  <a:pt x="78" y="180"/>
                </a:lnTo>
                <a:lnTo>
                  <a:pt x="80" y="174"/>
                </a:lnTo>
                <a:lnTo>
                  <a:pt x="86" y="162"/>
                </a:lnTo>
                <a:lnTo>
                  <a:pt x="86" y="162"/>
                </a:lnTo>
                <a:lnTo>
                  <a:pt x="94" y="152"/>
                </a:lnTo>
                <a:lnTo>
                  <a:pt x="94" y="152"/>
                </a:lnTo>
                <a:lnTo>
                  <a:pt x="94" y="144"/>
                </a:lnTo>
                <a:lnTo>
                  <a:pt x="94" y="144"/>
                </a:lnTo>
                <a:lnTo>
                  <a:pt x="96" y="136"/>
                </a:lnTo>
                <a:lnTo>
                  <a:pt x="98" y="132"/>
                </a:lnTo>
                <a:lnTo>
                  <a:pt x="98" y="132"/>
                </a:lnTo>
                <a:lnTo>
                  <a:pt x="100" y="120"/>
                </a:lnTo>
                <a:lnTo>
                  <a:pt x="100" y="112"/>
                </a:lnTo>
                <a:lnTo>
                  <a:pt x="104" y="104"/>
                </a:lnTo>
                <a:lnTo>
                  <a:pt x="104" y="104"/>
                </a:lnTo>
                <a:lnTo>
                  <a:pt x="112" y="92"/>
                </a:lnTo>
                <a:lnTo>
                  <a:pt x="120" y="84"/>
                </a:lnTo>
                <a:lnTo>
                  <a:pt x="128" y="78"/>
                </a:lnTo>
                <a:lnTo>
                  <a:pt x="138" y="74"/>
                </a:lnTo>
                <a:lnTo>
                  <a:pt x="152" y="70"/>
                </a:lnTo>
                <a:lnTo>
                  <a:pt x="160" y="70"/>
                </a:lnTo>
                <a:lnTo>
                  <a:pt x="160" y="70"/>
                </a:lnTo>
                <a:lnTo>
                  <a:pt x="160" y="70"/>
                </a:lnTo>
                <a:lnTo>
                  <a:pt x="168" y="70"/>
                </a:lnTo>
                <a:lnTo>
                  <a:pt x="182" y="74"/>
                </a:lnTo>
                <a:lnTo>
                  <a:pt x="190" y="78"/>
                </a:lnTo>
                <a:lnTo>
                  <a:pt x="200" y="84"/>
                </a:lnTo>
                <a:lnTo>
                  <a:pt x="208" y="92"/>
                </a:lnTo>
                <a:lnTo>
                  <a:pt x="214" y="104"/>
                </a:lnTo>
                <a:lnTo>
                  <a:pt x="214" y="104"/>
                </a:lnTo>
                <a:lnTo>
                  <a:pt x="218" y="112"/>
                </a:lnTo>
                <a:lnTo>
                  <a:pt x="220" y="120"/>
                </a:lnTo>
                <a:lnTo>
                  <a:pt x="220" y="132"/>
                </a:lnTo>
                <a:lnTo>
                  <a:pt x="220" y="132"/>
                </a:lnTo>
                <a:lnTo>
                  <a:pt x="222" y="136"/>
                </a:lnTo>
                <a:lnTo>
                  <a:pt x="224" y="144"/>
                </a:lnTo>
                <a:lnTo>
                  <a:pt x="224" y="144"/>
                </a:lnTo>
                <a:lnTo>
                  <a:pt x="224" y="152"/>
                </a:lnTo>
                <a:lnTo>
                  <a:pt x="224" y="152"/>
                </a:lnTo>
                <a:lnTo>
                  <a:pt x="232" y="162"/>
                </a:lnTo>
                <a:lnTo>
                  <a:pt x="232" y="162"/>
                </a:lnTo>
                <a:lnTo>
                  <a:pt x="238" y="174"/>
                </a:lnTo>
                <a:lnTo>
                  <a:pt x="240" y="180"/>
                </a:lnTo>
                <a:lnTo>
                  <a:pt x="242" y="188"/>
                </a:lnTo>
                <a:lnTo>
                  <a:pt x="242" y="188"/>
                </a:lnTo>
                <a:lnTo>
                  <a:pt x="240" y="202"/>
                </a:lnTo>
                <a:lnTo>
                  <a:pt x="238" y="208"/>
                </a:lnTo>
                <a:lnTo>
                  <a:pt x="234" y="210"/>
                </a:lnTo>
                <a:lnTo>
                  <a:pt x="234" y="2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6" name="组 75"/>
          <p:cNvGrpSpPr/>
          <p:nvPr/>
        </p:nvGrpSpPr>
        <p:grpSpPr>
          <a:xfrm>
            <a:off x="6641842" y="4170921"/>
            <a:ext cx="288868" cy="288868"/>
            <a:chOff x="1452563" y="203200"/>
            <a:chExt cx="504825" cy="504825"/>
          </a:xfrm>
          <a:solidFill>
            <a:srgbClr val="FFFFFF"/>
          </a:solidFill>
        </p:grpSpPr>
        <p:sp>
          <p:nvSpPr>
            <p:cNvPr id="77" name="Freeform 7"/>
            <p:cNvSpPr>
              <a:spLocks/>
            </p:cNvSpPr>
            <p:nvPr/>
          </p:nvSpPr>
          <p:spPr bwMode="auto">
            <a:xfrm>
              <a:off x="1633538" y="339725"/>
              <a:ext cx="142875" cy="14287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36" y="2"/>
                </a:cxn>
                <a:cxn ang="0">
                  <a:pos x="28" y="4"/>
                </a:cxn>
                <a:cxn ang="0">
                  <a:pos x="20" y="8"/>
                </a:cxn>
                <a:cxn ang="0">
                  <a:pos x="14" y="14"/>
                </a:cxn>
                <a:cxn ang="0">
                  <a:pos x="8" y="20"/>
                </a:cxn>
                <a:cxn ang="0">
                  <a:pos x="4" y="28"/>
                </a:cxn>
                <a:cxn ang="0">
                  <a:pos x="2" y="36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2" y="54"/>
                </a:cxn>
                <a:cxn ang="0">
                  <a:pos x="4" y="62"/>
                </a:cxn>
                <a:cxn ang="0">
                  <a:pos x="8" y="70"/>
                </a:cxn>
                <a:cxn ang="0">
                  <a:pos x="14" y="76"/>
                </a:cxn>
                <a:cxn ang="0">
                  <a:pos x="20" y="82"/>
                </a:cxn>
                <a:cxn ang="0">
                  <a:pos x="28" y="86"/>
                </a:cxn>
                <a:cxn ang="0">
                  <a:pos x="36" y="88"/>
                </a:cxn>
                <a:cxn ang="0">
                  <a:pos x="46" y="90"/>
                </a:cxn>
                <a:cxn ang="0">
                  <a:pos x="46" y="90"/>
                </a:cxn>
                <a:cxn ang="0">
                  <a:pos x="54" y="88"/>
                </a:cxn>
                <a:cxn ang="0">
                  <a:pos x="62" y="86"/>
                </a:cxn>
                <a:cxn ang="0">
                  <a:pos x="70" y="82"/>
                </a:cxn>
                <a:cxn ang="0">
                  <a:pos x="78" y="76"/>
                </a:cxn>
                <a:cxn ang="0">
                  <a:pos x="82" y="70"/>
                </a:cxn>
                <a:cxn ang="0">
                  <a:pos x="86" y="62"/>
                </a:cxn>
                <a:cxn ang="0">
                  <a:pos x="90" y="54"/>
                </a:cxn>
                <a:cxn ang="0">
                  <a:pos x="90" y="46"/>
                </a:cxn>
                <a:cxn ang="0">
                  <a:pos x="90" y="46"/>
                </a:cxn>
                <a:cxn ang="0">
                  <a:pos x="90" y="36"/>
                </a:cxn>
                <a:cxn ang="0">
                  <a:pos x="86" y="28"/>
                </a:cxn>
                <a:cxn ang="0">
                  <a:pos x="82" y="20"/>
                </a:cxn>
                <a:cxn ang="0">
                  <a:pos x="78" y="14"/>
                </a:cxn>
                <a:cxn ang="0">
                  <a:pos x="70" y="8"/>
                </a:cxn>
                <a:cxn ang="0">
                  <a:pos x="62" y="4"/>
                </a:cxn>
                <a:cxn ang="0">
                  <a:pos x="54" y="2"/>
                </a:cxn>
                <a:cxn ang="0">
                  <a:pos x="46" y="0"/>
                </a:cxn>
                <a:cxn ang="0">
                  <a:pos x="46" y="0"/>
                </a:cxn>
              </a:cxnLst>
              <a:rect l="0" t="0" r="r" b="b"/>
              <a:pathLst>
                <a:path w="90" h="90">
                  <a:moveTo>
                    <a:pt x="46" y="0"/>
                  </a:moveTo>
                  <a:lnTo>
                    <a:pt x="46" y="0"/>
                  </a:lnTo>
                  <a:lnTo>
                    <a:pt x="36" y="2"/>
                  </a:lnTo>
                  <a:lnTo>
                    <a:pt x="28" y="4"/>
                  </a:lnTo>
                  <a:lnTo>
                    <a:pt x="20" y="8"/>
                  </a:lnTo>
                  <a:lnTo>
                    <a:pt x="14" y="14"/>
                  </a:lnTo>
                  <a:lnTo>
                    <a:pt x="8" y="20"/>
                  </a:lnTo>
                  <a:lnTo>
                    <a:pt x="4" y="28"/>
                  </a:lnTo>
                  <a:lnTo>
                    <a:pt x="2" y="3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54"/>
                  </a:lnTo>
                  <a:lnTo>
                    <a:pt x="4" y="62"/>
                  </a:lnTo>
                  <a:lnTo>
                    <a:pt x="8" y="70"/>
                  </a:lnTo>
                  <a:lnTo>
                    <a:pt x="14" y="76"/>
                  </a:lnTo>
                  <a:lnTo>
                    <a:pt x="20" y="82"/>
                  </a:lnTo>
                  <a:lnTo>
                    <a:pt x="28" y="86"/>
                  </a:lnTo>
                  <a:lnTo>
                    <a:pt x="36" y="88"/>
                  </a:lnTo>
                  <a:lnTo>
                    <a:pt x="46" y="90"/>
                  </a:lnTo>
                  <a:lnTo>
                    <a:pt x="46" y="90"/>
                  </a:lnTo>
                  <a:lnTo>
                    <a:pt x="54" y="88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8" y="76"/>
                  </a:lnTo>
                  <a:lnTo>
                    <a:pt x="82" y="70"/>
                  </a:lnTo>
                  <a:lnTo>
                    <a:pt x="86" y="62"/>
                  </a:lnTo>
                  <a:lnTo>
                    <a:pt x="90" y="54"/>
                  </a:lnTo>
                  <a:lnTo>
                    <a:pt x="90" y="46"/>
                  </a:lnTo>
                  <a:lnTo>
                    <a:pt x="90" y="46"/>
                  </a:lnTo>
                  <a:lnTo>
                    <a:pt x="90" y="36"/>
                  </a:lnTo>
                  <a:lnTo>
                    <a:pt x="86" y="28"/>
                  </a:lnTo>
                  <a:lnTo>
                    <a:pt x="82" y="20"/>
                  </a:lnTo>
                  <a:lnTo>
                    <a:pt x="78" y="14"/>
                  </a:lnTo>
                  <a:lnTo>
                    <a:pt x="70" y="8"/>
                  </a:lnTo>
                  <a:lnTo>
                    <a:pt x="62" y="4"/>
                  </a:lnTo>
                  <a:lnTo>
                    <a:pt x="54" y="2"/>
                  </a:lnTo>
                  <a:lnTo>
                    <a:pt x="46" y="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8"/>
            <p:cNvSpPr>
              <a:spLocks noEditPoints="1"/>
            </p:cNvSpPr>
            <p:nvPr/>
          </p:nvSpPr>
          <p:spPr bwMode="auto">
            <a:xfrm>
              <a:off x="1452563" y="203200"/>
              <a:ext cx="504825" cy="504825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128" y="4"/>
                </a:cxn>
                <a:cxn ang="0">
                  <a:pos x="98" y="14"/>
                </a:cxn>
                <a:cxn ang="0">
                  <a:pos x="70" y="28"/>
                </a:cxn>
                <a:cxn ang="0">
                  <a:pos x="46" y="48"/>
                </a:cxn>
                <a:cxn ang="0">
                  <a:pos x="28" y="70"/>
                </a:cxn>
                <a:cxn ang="0">
                  <a:pos x="12" y="98"/>
                </a:cxn>
                <a:cxn ang="0">
                  <a:pos x="4" y="128"/>
                </a:cxn>
                <a:cxn ang="0">
                  <a:pos x="0" y="160"/>
                </a:cxn>
                <a:cxn ang="0">
                  <a:pos x="2" y="176"/>
                </a:cxn>
                <a:cxn ang="0">
                  <a:pos x="8" y="206"/>
                </a:cxn>
                <a:cxn ang="0">
                  <a:pos x="20" y="236"/>
                </a:cxn>
                <a:cxn ang="0">
                  <a:pos x="36" y="260"/>
                </a:cxn>
                <a:cxn ang="0">
                  <a:pos x="58" y="282"/>
                </a:cxn>
                <a:cxn ang="0">
                  <a:pos x="84" y="300"/>
                </a:cxn>
                <a:cxn ang="0">
                  <a:pos x="112" y="312"/>
                </a:cxn>
                <a:cxn ang="0">
                  <a:pos x="144" y="318"/>
                </a:cxn>
                <a:cxn ang="0">
                  <a:pos x="160" y="318"/>
                </a:cxn>
                <a:cxn ang="0">
                  <a:pos x="192" y="316"/>
                </a:cxn>
                <a:cxn ang="0">
                  <a:pos x="222" y="306"/>
                </a:cxn>
                <a:cxn ang="0">
                  <a:pos x="248" y="292"/>
                </a:cxn>
                <a:cxn ang="0">
                  <a:pos x="272" y="272"/>
                </a:cxn>
                <a:cxn ang="0">
                  <a:pos x="292" y="248"/>
                </a:cxn>
                <a:cxn ang="0">
                  <a:pos x="306" y="222"/>
                </a:cxn>
                <a:cxn ang="0">
                  <a:pos x="316" y="192"/>
                </a:cxn>
                <a:cxn ang="0">
                  <a:pos x="318" y="160"/>
                </a:cxn>
                <a:cxn ang="0">
                  <a:pos x="318" y="144"/>
                </a:cxn>
                <a:cxn ang="0">
                  <a:pos x="312" y="112"/>
                </a:cxn>
                <a:cxn ang="0">
                  <a:pos x="300" y="84"/>
                </a:cxn>
                <a:cxn ang="0">
                  <a:pos x="282" y="58"/>
                </a:cxn>
                <a:cxn ang="0">
                  <a:pos x="260" y="38"/>
                </a:cxn>
                <a:cxn ang="0">
                  <a:pos x="236" y="20"/>
                </a:cxn>
                <a:cxn ang="0">
                  <a:pos x="206" y="8"/>
                </a:cxn>
                <a:cxn ang="0">
                  <a:pos x="176" y="2"/>
                </a:cxn>
                <a:cxn ang="0">
                  <a:pos x="160" y="0"/>
                </a:cxn>
                <a:cxn ang="0">
                  <a:pos x="160" y="264"/>
                </a:cxn>
                <a:cxn ang="0">
                  <a:pos x="122" y="214"/>
                </a:cxn>
                <a:cxn ang="0">
                  <a:pos x="96" y="170"/>
                </a:cxn>
                <a:cxn ang="0">
                  <a:pos x="84" y="140"/>
                </a:cxn>
                <a:cxn ang="0">
                  <a:pos x="84" y="132"/>
                </a:cxn>
                <a:cxn ang="0">
                  <a:pos x="90" y="102"/>
                </a:cxn>
                <a:cxn ang="0">
                  <a:pos x="106" y="78"/>
                </a:cxn>
                <a:cxn ang="0">
                  <a:pos x="130" y="60"/>
                </a:cxn>
                <a:cxn ang="0">
                  <a:pos x="160" y="54"/>
                </a:cxn>
                <a:cxn ang="0">
                  <a:pos x="174" y="56"/>
                </a:cxn>
                <a:cxn ang="0">
                  <a:pos x="202" y="68"/>
                </a:cxn>
                <a:cxn ang="0">
                  <a:pos x="222" y="88"/>
                </a:cxn>
                <a:cxn ang="0">
                  <a:pos x="234" y="116"/>
                </a:cxn>
                <a:cxn ang="0">
                  <a:pos x="236" y="132"/>
                </a:cxn>
                <a:cxn ang="0">
                  <a:pos x="232" y="148"/>
                </a:cxn>
                <a:cxn ang="0">
                  <a:pos x="212" y="192"/>
                </a:cxn>
                <a:cxn ang="0">
                  <a:pos x="172" y="250"/>
                </a:cxn>
                <a:cxn ang="0">
                  <a:pos x="160" y="264"/>
                </a:cxn>
              </a:cxnLst>
              <a:rect l="0" t="0" r="r" b="b"/>
              <a:pathLst>
                <a:path w="318" h="318">
                  <a:moveTo>
                    <a:pt x="160" y="0"/>
                  </a:moveTo>
                  <a:lnTo>
                    <a:pt x="160" y="0"/>
                  </a:lnTo>
                  <a:lnTo>
                    <a:pt x="144" y="2"/>
                  </a:lnTo>
                  <a:lnTo>
                    <a:pt x="128" y="4"/>
                  </a:lnTo>
                  <a:lnTo>
                    <a:pt x="112" y="8"/>
                  </a:lnTo>
                  <a:lnTo>
                    <a:pt x="98" y="14"/>
                  </a:lnTo>
                  <a:lnTo>
                    <a:pt x="84" y="20"/>
                  </a:lnTo>
                  <a:lnTo>
                    <a:pt x="70" y="28"/>
                  </a:lnTo>
                  <a:lnTo>
                    <a:pt x="58" y="38"/>
                  </a:lnTo>
                  <a:lnTo>
                    <a:pt x="46" y="48"/>
                  </a:lnTo>
                  <a:lnTo>
                    <a:pt x="36" y="58"/>
                  </a:lnTo>
                  <a:lnTo>
                    <a:pt x="28" y="70"/>
                  </a:lnTo>
                  <a:lnTo>
                    <a:pt x="20" y="84"/>
                  </a:lnTo>
                  <a:lnTo>
                    <a:pt x="12" y="98"/>
                  </a:lnTo>
                  <a:lnTo>
                    <a:pt x="8" y="112"/>
                  </a:lnTo>
                  <a:lnTo>
                    <a:pt x="4" y="128"/>
                  </a:lnTo>
                  <a:lnTo>
                    <a:pt x="2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2" y="176"/>
                  </a:lnTo>
                  <a:lnTo>
                    <a:pt x="4" y="192"/>
                  </a:lnTo>
                  <a:lnTo>
                    <a:pt x="8" y="206"/>
                  </a:lnTo>
                  <a:lnTo>
                    <a:pt x="12" y="222"/>
                  </a:lnTo>
                  <a:lnTo>
                    <a:pt x="20" y="236"/>
                  </a:lnTo>
                  <a:lnTo>
                    <a:pt x="28" y="248"/>
                  </a:lnTo>
                  <a:lnTo>
                    <a:pt x="36" y="260"/>
                  </a:lnTo>
                  <a:lnTo>
                    <a:pt x="46" y="272"/>
                  </a:lnTo>
                  <a:lnTo>
                    <a:pt x="58" y="282"/>
                  </a:lnTo>
                  <a:lnTo>
                    <a:pt x="70" y="292"/>
                  </a:lnTo>
                  <a:lnTo>
                    <a:pt x="84" y="300"/>
                  </a:lnTo>
                  <a:lnTo>
                    <a:pt x="98" y="306"/>
                  </a:lnTo>
                  <a:lnTo>
                    <a:pt x="112" y="312"/>
                  </a:lnTo>
                  <a:lnTo>
                    <a:pt x="128" y="316"/>
                  </a:lnTo>
                  <a:lnTo>
                    <a:pt x="144" y="318"/>
                  </a:lnTo>
                  <a:lnTo>
                    <a:pt x="160" y="318"/>
                  </a:lnTo>
                  <a:lnTo>
                    <a:pt x="160" y="318"/>
                  </a:lnTo>
                  <a:lnTo>
                    <a:pt x="176" y="318"/>
                  </a:lnTo>
                  <a:lnTo>
                    <a:pt x="192" y="316"/>
                  </a:lnTo>
                  <a:lnTo>
                    <a:pt x="206" y="312"/>
                  </a:lnTo>
                  <a:lnTo>
                    <a:pt x="222" y="306"/>
                  </a:lnTo>
                  <a:lnTo>
                    <a:pt x="236" y="300"/>
                  </a:lnTo>
                  <a:lnTo>
                    <a:pt x="248" y="292"/>
                  </a:lnTo>
                  <a:lnTo>
                    <a:pt x="260" y="282"/>
                  </a:lnTo>
                  <a:lnTo>
                    <a:pt x="272" y="272"/>
                  </a:lnTo>
                  <a:lnTo>
                    <a:pt x="282" y="260"/>
                  </a:lnTo>
                  <a:lnTo>
                    <a:pt x="292" y="248"/>
                  </a:lnTo>
                  <a:lnTo>
                    <a:pt x="300" y="236"/>
                  </a:lnTo>
                  <a:lnTo>
                    <a:pt x="306" y="222"/>
                  </a:lnTo>
                  <a:lnTo>
                    <a:pt x="312" y="206"/>
                  </a:lnTo>
                  <a:lnTo>
                    <a:pt x="316" y="192"/>
                  </a:lnTo>
                  <a:lnTo>
                    <a:pt x="318" y="176"/>
                  </a:lnTo>
                  <a:lnTo>
                    <a:pt x="318" y="160"/>
                  </a:lnTo>
                  <a:lnTo>
                    <a:pt x="318" y="160"/>
                  </a:lnTo>
                  <a:lnTo>
                    <a:pt x="318" y="144"/>
                  </a:lnTo>
                  <a:lnTo>
                    <a:pt x="316" y="128"/>
                  </a:lnTo>
                  <a:lnTo>
                    <a:pt x="312" y="112"/>
                  </a:lnTo>
                  <a:lnTo>
                    <a:pt x="306" y="98"/>
                  </a:lnTo>
                  <a:lnTo>
                    <a:pt x="300" y="84"/>
                  </a:lnTo>
                  <a:lnTo>
                    <a:pt x="292" y="70"/>
                  </a:lnTo>
                  <a:lnTo>
                    <a:pt x="282" y="58"/>
                  </a:lnTo>
                  <a:lnTo>
                    <a:pt x="272" y="48"/>
                  </a:lnTo>
                  <a:lnTo>
                    <a:pt x="260" y="38"/>
                  </a:lnTo>
                  <a:lnTo>
                    <a:pt x="248" y="28"/>
                  </a:lnTo>
                  <a:lnTo>
                    <a:pt x="236" y="20"/>
                  </a:lnTo>
                  <a:lnTo>
                    <a:pt x="222" y="14"/>
                  </a:lnTo>
                  <a:lnTo>
                    <a:pt x="206" y="8"/>
                  </a:lnTo>
                  <a:lnTo>
                    <a:pt x="192" y="4"/>
                  </a:lnTo>
                  <a:lnTo>
                    <a:pt x="176" y="2"/>
                  </a:lnTo>
                  <a:lnTo>
                    <a:pt x="160" y="0"/>
                  </a:lnTo>
                  <a:lnTo>
                    <a:pt x="160" y="0"/>
                  </a:lnTo>
                  <a:close/>
                  <a:moveTo>
                    <a:pt x="160" y="264"/>
                  </a:moveTo>
                  <a:lnTo>
                    <a:pt x="160" y="264"/>
                  </a:lnTo>
                  <a:lnTo>
                    <a:pt x="148" y="250"/>
                  </a:lnTo>
                  <a:lnTo>
                    <a:pt x="122" y="214"/>
                  </a:lnTo>
                  <a:lnTo>
                    <a:pt x="108" y="192"/>
                  </a:lnTo>
                  <a:lnTo>
                    <a:pt x="96" y="170"/>
                  </a:lnTo>
                  <a:lnTo>
                    <a:pt x="86" y="148"/>
                  </a:lnTo>
                  <a:lnTo>
                    <a:pt x="84" y="140"/>
                  </a:lnTo>
                  <a:lnTo>
                    <a:pt x="84" y="132"/>
                  </a:lnTo>
                  <a:lnTo>
                    <a:pt x="84" y="132"/>
                  </a:lnTo>
                  <a:lnTo>
                    <a:pt x="84" y="116"/>
                  </a:lnTo>
                  <a:lnTo>
                    <a:pt x="90" y="102"/>
                  </a:lnTo>
                  <a:lnTo>
                    <a:pt x="96" y="88"/>
                  </a:lnTo>
                  <a:lnTo>
                    <a:pt x="106" y="78"/>
                  </a:lnTo>
                  <a:lnTo>
                    <a:pt x="116" y="68"/>
                  </a:lnTo>
                  <a:lnTo>
                    <a:pt x="130" y="60"/>
                  </a:lnTo>
                  <a:lnTo>
                    <a:pt x="144" y="56"/>
                  </a:lnTo>
                  <a:lnTo>
                    <a:pt x="160" y="54"/>
                  </a:lnTo>
                  <a:lnTo>
                    <a:pt x="160" y="54"/>
                  </a:lnTo>
                  <a:lnTo>
                    <a:pt x="174" y="56"/>
                  </a:lnTo>
                  <a:lnTo>
                    <a:pt x="190" y="60"/>
                  </a:lnTo>
                  <a:lnTo>
                    <a:pt x="202" y="68"/>
                  </a:lnTo>
                  <a:lnTo>
                    <a:pt x="214" y="78"/>
                  </a:lnTo>
                  <a:lnTo>
                    <a:pt x="222" y="88"/>
                  </a:lnTo>
                  <a:lnTo>
                    <a:pt x="230" y="102"/>
                  </a:lnTo>
                  <a:lnTo>
                    <a:pt x="234" y="116"/>
                  </a:lnTo>
                  <a:lnTo>
                    <a:pt x="236" y="132"/>
                  </a:lnTo>
                  <a:lnTo>
                    <a:pt x="236" y="132"/>
                  </a:lnTo>
                  <a:lnTo>
                    <a:pt x="234" y="140"/>
                  </a:lnTo>
                  <a:lnTo>
                    <a:pt x="232" y="148"/>
                  </a:lnTo>
                  <a:lnTo>
                    <a:pt x="224" y="170"/>
                  </a:lnTo>
                  <a:lnTo>
                    <a:pt x="212" y="192"/>
                  </a:lnTo>
                  <a:lnTo>
                    <a:pt x="198" y="214"/>
                  </a:lnTo>
                  <a:lnTo>
                    <a:pt x="172" y="250"/>
                  </a:lnTo>
                  <a:lnTo>
                    <a:pt x="160" y="264"/>
                  </a:lnTo>
                  <a:lnTo>
                    <a:pt x="160" y="26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9" name="组 78"/>
          <p:cNvGrpSpPr/>
          <p:nvPr/>
        </p:nvGrpSpPr>
        <p:grpSpPr>
          <a:xfrm>
            <a:off x="5236395" y="4170921"/>
            <a:ext cx="311000" cy="311000"/>
            <a:chOff x="1992313" y="190500"/>
            <a:chExt cx="504825" cy="504825"/>
          </a:xfrm>
          <a:solidFill>
            <a:srgbClr val="FFFFFF"/>
          </a:solidFill>
        </p:grpSpPr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2230438" y="555625"/>
              <a:ext cx="28575" cy="285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8"/>
                </a:cxn>
                <a:cxn ang="0">
                  <a:pos x="16" y="16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6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lnTo>
                    <a:pt x="6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8"/>
                  </a:lnTo>
                  <a:lnTo>
                    <a:pt x="16" y="16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6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10"/>
            <p:cNvSpPr>
              <a:spLocks noChangeArrowheads="1"/>
            </p:cNvSpPr>
            <p:nvPr/>
          </p:nvSpPr>
          <p:spPr bwMode="auto">
            <a:xfrm>
              <a:off x="2182813" y="330200"/>
              <a:ext cx="123825" cy="19367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1"/>
            <p:cNvSpPr>
              <a:spLocks noEditPoints="1"/>
            </p:cNvSpPr>
            <p:nvPr/>
          </p:nvSpPr>
          <p:spPr bwMode="auto">
            <a:xfrm>
              <a:off x="1992313" y="190500"/>
              <a:ext cx="504825" cy="504825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26" y="4"/>
                </a:cxn>
                <a:cxn ang="0">
                  <a:pos x="98" y="12"/>
                </a:cxn>
                <a:cxn ang="0">
                  <a:pos x="70" y="28"/>
                </a:cxn>
                <a:cxn ang="0">
                  <a:pos x="46" y="48"/>
                </a:cxn>
                <a:cxn ang="0">
                  <a:pos x="28" y="70"/>
                </a:cxn>
                <a:cxn ang="0">
                  <a:pos x="12" y="98"/>
                </a:cxn>
                <a:cxn ang="0">
                  <a:pos x="4" y="128"/>
                </a:cxn>
                <a:cxn ang="0">
                  <a:pos x="0" y="160"/>
                </a:cxn>
                <a:cxn ang="0">
                  <a:pos x="0" y="176"/>
                </a:cxn>
                <a:cxn ang="0">
                  <a:pos x="8" y="206"/>
                </a:cxn>
                <a:cxn ang="0">
                  <a:pos x="20" y="236"/>
                </a:cxn>
                <a:cxn ang="0">
                  <a:pos x="36" y="260"/>
                </a:cxn>
                <a:cxn ang="0">
                  <a:pos x="58" y="282"/>
                </a:cxn>
                <a:cxn ang="0">
                  <a:pos x="84" y="300"/>
                </a:cxn>
                <a:cxn ang="0">
                  <a:pos x="112" y="312"/>
                </a:cxn>
                <a:cxn ang="0">
                  <a:pos x="142" y="318"/>
                </a:cxn>
                <a:cxn ang="0">
                  <a:pos x="158" y="318"/>
                </a:cxn>
                <a:cxn ang="0">
                  <a:pos x="190" y="316"/>
                </a:cxn>
                <a:cxn ang="0">
                  <a:pos x="220" y="306"/>
                </a:cxn>
                <a:cxn ang="0">
                  <a:pos x="248" y="292"/>
                </a:cxn>
                <a:cxn ang="0">
                  <a:pos x="272" y="272"/>
                </a:cxn>
                <a:cxn ang="0">
                  <a:pos x="290" y="248"/>
                </a:cxn>
                <a:cxn ang="0">
                  <a:pos x="306" y="222"/>
                </a:cxn>
                <a:cxn ang="0">
                  <a:pos x="314" y="192"/>
                </a:cxn>
                <a:cxn ang="0">
                  <a:pos x="318" y="160"/>
                </a:cxn>
                <a:cxn ang="0">
                  <a:pos x="318" y="144"/>
                </a:cxn>
                <a:cxn ang="0">
                  <a:pos x="310" y="112"/>
                </a:cxn>
                <a:cxn ang="0">
                  <a:pos x="298" y="84"/>
                </a:cxn>
                <a:cxn ang="0">
                  <a:pos x="282" y="58"/>
                </a:cxn>
                <a:cxn ang="0">
                  <a:pos x="260" y="36"/>
                </a:cxn>
                <a:cxn ang="0">
                  <a:pos x="234" y="20"/>
                </a:cxn>
                <a:cxn ang="0">
                  <a:pos x="206" y="8"/>
                </a:cxn>
                <a:cxn ang="0">
                  <a:pos x="176" y="2"/>
                </a:cxn>
                <a:cxn ang="0">
                  <a:pos x="158" y="0"/>
                </a:cxn>
                <a:cxn ang="0">
                  <a:pos x="218" y="250"/>
                </a:cxn>
                <a:cxn ang="0">
                  <a:pos x="214" y="254"/>
                </a:cxn>
                <a:cxn ang="0">
                  <a:pos x="210" y="256"/>
                </a:cxn>
                <a:cxn ang="0">
                  <a:pos x="108" y="256"/>
                </a:cxn>
                <a:cxn ang="0">
                  <a:pos x="104" y="254"/>
                </a:cxn>
                <a:cxn ang="0">
                  <a:pos x="100" y="250"/>
                </a:cxn>
                <a:cxn ang="0">
                  <a:pos x="100" y="70"/>
                </a:cxn>
                <a:cxn ang="0">
                  <a:pos x="104" y="64"/>
                </a:cxn>
                <a:cxn ang="0">
                  <a:pos x="108" y="62"/>
                </a:cxn>
                <a:cxn ang="0">
                  <a:pos x="210" y="62"/>
                </a:cxn>
                <a:cxn ang="0">
                  <a:pos x="214" y="64"/>
                </a:cxn>
                <a:cxn ang="0">
                  <a:pos x="218" y="70"/>
                </a:cxn>
              </a:cxnLst>
              <a:rect l="0" t="0" r="r" b="b"/>
              <a:pathLst>
                <a:path w="318" h="318">
                  <a:moveTo>
                    <a:pt x="158" y="0"/>
                  </a:moveTo>
                  <a:lnTo>
                    <a:pt x="158" y="0"/>
                  </a:lnTo>
                  <a:lnTo>
                    <a:pt x="142" y="2"/>
                  </a:lnTo>
                  <a:lnTo>
                    <a:pt x="126" y="4"/>
                  </a:lnTo>
                  <a:lnTo>
                    <a:pt x="112" y="8"/>
                  </a:lnTo>
                  <a:lnTo>
                    <a:pt x="98" y="12"/>
                  </a:lnTo>
                  <a:lnTo>
                    <a:pt x="84" y="20"/>
                  </a:lnTo>
                  <a:lnTo>
                    <a:pt x="70" y="28"/>
                  </a:lnTo>
                  <a:lnTo>
                    <a:pt x="58" y="36"/>
                  </a:lnTo>
                  <a:lnTo>
                    <a:pt x="46" y="48"/>
                  </a:lnTo>
                  <a:lnTo>
                    <a:pt x="36" y="58"/>
                  </a:lnTo>
                  <a:lnTo>
                    <a:pt x="28" y="70"/>
                  </a:lnTo>
                  <a:lnTo>
                    <a:pt x="20" y="84"/>
                  </a:lnTo>
                  <a:lnTo>
                    <a:pt x="12" y="98"/>
                  </a:lnTo>
                  <a:lnTo>
                    <a:pt x="8" y="112"/>
                  </a:lnTo>
                  <a:lnTo>
                    <a:pt x="4" y="128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6"/>
                  </a:lnTo>
                  <a:lnTo>
                    <a:pt x="4" y="192"/>
                  </a:lnTo>
                  <a:lnTo>
                    <a:pt x="8" y="206"/>
                  </a:lnTo>
                  <a:lnTo>
                    <a:pt x="12" y="222"/>
                  </a:lnTo>
                  <a:lnTo>
                    <a:pt x="20" y="236"/>
                  </a:lnTo>
                  <a:lnTo>
                    <a:pt x="28" y="248"/>
                  </a:lnTo>
                  <a:lnTo>
                    <a:pt x="36" y="260"/>
                  </a:lnTo>
                  <a:lnTo>
                    <a:pt x="46" y="272"/>
                  </a:lnTo>
                  <a:lnTo>
                    <a:pt x="58" y="282"/>
                  </a:lnTo>
                  <a:lnTo>
                    <a:pt x="70" y="292"/>
                  </a:lnTo>
                  <a:lnTo>
                    <a:pt x="84" y="300"/>
                  </a:lnTo>
                  <a:lnTo>
                    <a:pt x="98" y="306"/>
                  </a:lnTo>
                  <a:lnTo>
                    <a:pt x="112" y="312"/>
                  </a:lnTo>
                  <a:lnTo>
                    <a:pt x="126" y="316"/>
                  </a:lnTo>
                  <a:lnTo>
                    <a:pt x="142" y="318"/>
                  </a:lnTo>
                  <a:lnTo>
                    <a:pt x="158" y="318"/>
                  </a:lnTo>
                  <a:lnTo>
                    <a:pt x="158" y="318"/>
                  </a:lnTo>
                  <a:lnTo>
                    <a:pt x="176" y="318"/>
                  </a:lnTo>
                  <a:lnTo>
                    <a:pt x="190" y="316"/>
                  </a:lnTo>
                  <a:lnTo>
                    <a:pt x="206" y="312"/>
                  </a:lnTo>
                  <a:lnTo>
                    <a:pt x="220" y="306"/>
                  </a:lnTo>
                  <a:lnTo>
                    <a:pt x="234" y="300"/>
                  </a:lnTo>
                  <a:lnTo>
                    <a:pt x="248" y="292"/>
                  </a:lnTo>
                  <a:lnTo>
                    <a:pt x="260" y="282"/>
                  </a:lnTo>
                  <a:lnTo>
                    <a:pt x="272" y="272"/>
                  </a:lnTo>
                  <a:lnTo>
                    <a:pt x="282" y="260"/>
                  </a:lnTo>
                  <a:lnTo>
                    <a:pt x="290" y="248"/>
                  </a:lnTo>
                  <a:lnTo>
                    <a:pt x="298" y="236"/>
                  </a:lnTo>
                  <a:lnTo>
                    <a:pt x="306" y="222"/>
                  </a:lnTo>
                  <a:lnTo>
                    <a:pt x="310" y="206"/>
                  </a:lnTo>
                  <a:lnTo>
                    <a:pt x="314" y="192"/>
                  </a:lnTo>
                  <a:lnTo>
                    <a:pt x="318" y="176"/>
                  </a:lnTo>
                  <a:lnTo>
                    <a:pt x="318" y="160"/>
                  </a:lnTo>
                  <a:lnTo>
                    <a:pt x="318" y="160"/>
                  </a:lnTo>
                  <a:lnTo>
                    <a:pt x="318" y="144"/>
                  </a:lnTo>
                  <a:lnTo>
                    <a:pt x="314" y="128"/>
                  </a:lnTo>
                  <a:lnTo>
                    <a:pt x="310" y="112"/>
                  </a:lnTo>
                  <a:lnTo>
                    <a:pt x="306" y="98"/>
                  </a:lnTo>
                  <a:lnTo>
                    <a:pt x="298" y="84"/>
                  </a:lnTo>
                  <a:lnTo>
                    <a:pt x="290" y="70"/>
                  </a:lnTo>
                  <a:lnTo>
                    <a:pt x="282" y="58"/>
                  </a:lnTo>
                  <a:lnTo>
                    <a:pt x="272" y="48"/>
                  </a:lnTo>
                  <a:lnTo>
                    <a:pt x="260" y="36"/>
                  </a:lnTo>
                  <a:lnTo>
                    <a:pt x="248" y="28"/>
                  </a:lnTo>
                  <a:lnTo>
                    <a:pt x="234" y="20"/>
                  </a:lnTo>
                  <a:lnTo>
                    <a:pt x="220" y="12"/>
                  </a:lnTo>
                  <a:lnTo>
                    <a:pt x="206" y="8"/>
                  </a:lnTo>
                  <a:lnTo>
                    <a:pt x="190" y="4"/>
                  </a:lnTo>
                  <a:lnTo>
                    <a:pt x="176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18" y="250"/>
                  </a:moveTo>
                  <a:lnTo>
                    <a:pt x="218" y="250"/>
                  </a:lnTo>
                  <a:lnTo>
                    <a:pt x="216" y="252"/>
                  </a:lnTo>
                  <a:lnTo>
                    <a:pt x="214" y="254"/>
                  </a:lnTo>
                  <a:lnTo>
                    <a:pt x="212" y="256"/>
                  </a:lnTo>
                  <a:lnTo>
                    <a:pt x="210" y="256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06" y="256"/>
                  </a:lnTo>
                  <a:lnTo>
                    <a:pt x="104" y="254"/>
                  </a:lnTo>
                  <a:lnTo>
                    <a:pt x="102" y="252"/>
                  </a:lnTo>
                  <a:lnTo>
                    <a:pt x="100" y="250"/>
                  </a:lnTo>
                  <a:lnTo>
                    <a:pt x="100" y="70"/>
                  </a:lnTo>
                  <a:lnTo>
                    <a:pt x="100" y="70"/>
                  </a:lnTo>
                  <a:lnTo>
                    <a:pt x="102" y="66"/>
                  </a:lnTo>
                  <a:lnTo>
                    <a:pt x="104" y="64"/>
                  </a:lnTo>
                  <a:lnTo>
                    <a:pt x="106" y="62"/>
                  </a:lnTo>
                  <a:lnTo>
                    <a:pt x="108" y="62"/>
                  </a:lnTo>
                  <a:lnTo>
                    <a:pt x="210" y="62"/>
                  </a:lnTo>
                  <a:lnTo>
                    <a:pt x="210" y="62"/>
                  </a:lnTo>
                  <a:lnTo>
                    <a:pt x="212" y="62"/>
                  </a:lnTo>
                  <a:lnTo>
                    <a:pt x="214" y="64"/>
                  </a:lnTo>
                  <a:lnTo>
                    <a:pt x="216" y="66"/>
                  </a:lnTo>
                  <a:lnTo>
                    <a:pt x="218" y="70"/>
                  </a:lnTo>
                  <a:lnTo>
                    <a:pt x="218" y="2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Freeform 12"/>
          <p:cNvSpPr>
            <a:spLocks noEditPoints="1"/>
          </p:cNvSpPr>
          <p:nvPr/>
        </p:nvSpPr>
        <p:spPr bwMode="auto">
          <a:xfrm>
            <a:off x="6645336" y="3494830"/>
            <a:ext cx="288354" cy="288354"/>
          </a:xfrm>
          <a:custGeom>
            <a:avLst/>
            <a:gdLst/>
            <a:ahLst/>
            <a:cxnLst>
              <a:cxn ang="0">
                <a:pos x="160" y="0"/>
              </a:cxn>
              <a:cxn ang="0">
                <a:pos x="126" y="4"/>
              </a:cxn>
              <a:cxn ang="0">
                <a:pos x="98" y="14"/>
              </a:cxn>
              <a:cxn ang="0">
                <a:pos x="70" y="28"/>
              </a:cxn>
              <a:cxn ang="0">
                <a:pos x="46" y="48"/>
              </a:cxn>
              <a:cxn ang="0">
                <a:pos x="28" y="70"/>
              </a:cxn>
              <a:cxn ang="0">
                <a:pos x="12" y="98"/>
              </a:cxn>
              <a:cxn ang="0">
                <a:pos x="4" y="128"/>
              </a:cxn>
              <a:cxn ang="0">
                <a:pos x="0" y="160"/>
              </a:cxn>
              <a:cxn ang="0">
                <a:pos x="0" y="176"/>
              </a:cxn>
              <a:cxn ang="0">
                <a:pos x="8" y="206"/>
              </a:cxn>
              <a:cxn ang="0">
                <a:pos x="20" y="236"/>
              </a:cxn>
              <a:cxn ang="0">
                <a:pos x="36" y="260"/>
              </a:cxn>
              <a:cxn ang="0">
                <a:pos x="58" y="282"/>
              </a:cxn>
              <a:cxn ang="0">
                <a:pos x="84" y="300"/>
              </a:cxn>
              <a:cxn ang="0">
                <a:pos x="112" y="312"/>
              </a:cxn>
              <a:cxn ang="0">
                <a:pos x="142" y="318"/>
              </a:cxn>
              <a:cxn ang="0">
                <a:pos x="160" y="318"/>
              </a:cxn>
              <a:cxn ang="0">
                <a:pos x="192" y="316"/>
              </a:cxn>
              <a:cxn ang="0">
                <a:pos x="220" y="306"/>
              </a:cxn>
              <a:cxn ang="0">
                <a:pos x="248" y="292"/>
              </a:cxn>
              <a:cxn ang="0">
                <a:pos x="272" y="272"/>
              </a:cxn>
              <a:cxn ang="0">
                <a:pos x="290" y="248"/>
              </a:cxn>
              <a:cxn ang="0">
                <a:pos x="306" y="222"/>
              </a:cxn>
              <a:cxn ang="0">
                <a:pos x="314" y="192"/>
              </a:cxn>
              <a:cxn ang="0">
                <a:pos x="318" y="160"/>
              </a:cxn>
              <a:cxn ang="0">
                <a:pos x="318" y="144"/>
              </a:cxn>
              <a:cxn ang="0">
                <a:pos x="310" y="112"/>
              </a:cxn>
              <a:cxn ang="0">
                <a:pos x="298" y="84"/>
              </a:cxn>
              <a:cxn ang="0">
                <a:pos x="282" y="58"/>
              </a:cxn>
              <a:cxn ang="0">
                <a:pos x="260" y="38"/>
              </a:cxn>
              <a:cxn ang="0">
                <a:pos x="234" y="20"/>
              </a:cxn>
              <a:cxn ang="0">
                <a:pos x="206" y="8"/>
              </a:cxn>
              <a:cxn ang="0">
                <a:pos x="176" y="2"/>
              </a:cxn>
              <a:cxn ang="0">
                <a:pos x="160" y="0"/>
              </a:cxn>
              <a:cxn ang="0">
                <a:pos x="254" y="218"/>
              </a:cxn>
              <a:cxn ang="0">
                <a:pos x="250" y="228"/>
              </a:cxn>
              <a:cxn ang="0">
                <a:pos x="242" y="230"/>
              </a:cxn>
              <a:cxn ang="0">
                <a:pos x="76" y="230"/>
              </a:cxn>
              <a:cxn ang="0">
                <a:pos x="68" y="228"/>
              </a:cxn>
              <a:cxn ang="0">
                <a:pos x="64" y="218"/>
              </a:cxn>
              <a:cxn ang="0">
                <a:pos x="148" y="180"/>
              </a:cxn>
              <a:cxn ang="0">
                <a:pos x="154" y="182"/>
              </a:cxn>
              <a:cxn ang="0">
                <a:pos x="160" y="184"/>
              </a:cxn>
              <a:cxn ang="0">
                <a:pos x="170" y="180"/>
              </a:cxn>
              <a:cxn ang="0">
                <a:pos x="254" y="218"/>
              </a:cxn>
              <a:cxn ang="0">
                <a:pos x="160" y="160"/>
              </a:cxn>
              <a:cxn ang="0">
                <a:pos x="64" y="100"/>
              </a:cxn>
              <a:cxn ang="0">
                <a:pos x="66" y="96"/>
              </a:cxn>
              <a:cxn ang="0">
                <a:pos x="72" y="90"/>
              </a:cxn>
              <a:cxn ang="0">
                <a:pos x="242" y="88"/>
              </a:cxn>
              <a:cxn ang="0">
                <a:pos x="246" y="90"/>
              </a:cxn>
              <a:cxn ang="0">
                <a:pos x="252" y="96"/>
              </a:cxn>
              <a:cxn ang="0">
                <a:pos x="254" y="110"/>
              </a:cxn>
            </a:cxnLst>
            <a:rect l="0" t="0" r="r" b="b"/>
            <a:pathLst>
              <a:path w="318" h="318">
                <a:moveTo>
                  <a:pt x="160" y="0"/>
                </a:moveTo>
                <a:lnTo>
                  <a:pt x="160" y="0"/>
                </a:lnTo>
                <a:lnTo>
                  <a:pt x="142" y="2"/>
                </a:lnTo>
                <a:lnTo>
                  <a:pt x="126" y="4"/>
                </a:lnTo>
                <a:lnTo>
                  <a:pt x="112" y="8"/>
                </a:lnTo>
                <a:lnTo>
                  <a:pt x="98" y="14"/>
                </a:lnTo>
                <a:lnTo>
                  <a:pt x="84" y="20"/>
                </a:lnTo>
                <a:lnTo>
                  <a:pt x="70" y="28"/>
                </a:lnTo>
                <a:lnTo>
                  <a:pt x="58" y="38"/>
                </a:lnTo>
                <a:lnTo>
                  <a:pt x="46" y="48"/>
                </a:lnTo>
                <a:lnTo>
                  <a:pt x="36" y="58"/>
                </a:lnTo>
                <a:lnTo>
                  <a:pt x="28" y="70"/>
                </a:lnTo>
                <a:lnTo>
                  <a:pt x="20" y="84"/>
                </a:lnTo>
                <a:lnTo>
                  <a:pt x="12" y="98"/>
                </a:lnTo>
                <a:lnTo>
                  <a:pt x="8" y="112"/>
                </a:lnTo>
                <a:lnTo>
                  <a:pt x="4" y="128"/>
                </a:lnTo>
                <a:lnTo>
                  <a:pt x="0" y="144"/>
                </a:lnTo>
                <a:lnTo>
                  <a:pt x="0" y="160"/>
                </a:lnTo>
                <a:lnTo>
                  <a:pt x="0" y="160"/>
                </a:lnTo>
                <a:lnTo>
                  <a:pt x="0" y="176"/>
                </a:lnTo>
                <a:lnTo>
                  <a:pt x="4" y="192"/>
                </a:lnTo>
                <a:lnTo>
                  <a:pt x="8" y="206"/>
                </a:lnTo>
                <a:lnTo>
                  <a:pt x="12" y="222"/>
                </a:lnTo>
                <a:lnTo>
                  <a:pt x="20" y="236"/>
                </a:lnTo>
                <a:lnTo>
                  <a:pt x="28" y="248"/>
                </a:lnTo>
                <a:lnTo>
                  <a:pt x="36" y="260"/>
                </a:lnTo>
                <a:lnTo>
                  <a:pt x="46" y="272"/>
                </a:lnTo>
                <a:lnTo>
                  <a:pt x="58" y="282"/>
                </a:lnTo>
                <a:lnTo>
                  <a:pt x="70" y="292"/>
                </a:lnTo>
                <a:lnTo>
                  <a:pt x="84" y="300"/>
                </a:lnTo>
                <a:lnTo>
                  <a:pt x="98" y="306"/>
                </a:lnTo>
                <a:lnTo>
                  <a:pt x="112" y="312"/>
                </a:lnTo>
                <a:lnTo>
                  <a:pt x="126" y="316"/>
                </a:lnTo>
                <a:lnTo>
                  <a:pt x="142" y="318"/>
                </a:lnTo>
                <a:lnTo>
                  <a:pt x="160" y="318"/>
                </a:lnTo>
                <a:lnTo>
                  <a:pt x="160" y="318"/>
                </a:lnTo>
                <a:lnTo>
                  <a:pt x="176" y="318"/>
                </a:lnTo>
                <a:lnTo>
                  <a:pt x="192" y="316"/>
                </a:lnTo>
                <a:lnTo>
                  <a:pt x="206" y="312"/>
                </a:lnTo>
                <a:lnTo>
                  <a:pt x="220" y="306"/>
                </a:lnTo>
                <a:lnTo>
                  <a:pt x="234" y="300"/>
                </a:lnTo>
                <a:lnTo>
                  <a:pt x="248" y="292"/>
                </a:lnTo>
                <a:lnTo>
                  <a:pt x="260" y="282"/>
                </a:lnTo>
                <a:lnTo>
                  <a:pt x="272" y="272"/>
                </a:lnTo>
                <a:lnTo>
                  <a:pt x="282" y="260"/>
                </a:lnTo>
                <a:lnTo>
                  <a:pt x="290" y="248"/>
                </a:lnTo>
                <a:lnTo>
                  <a:pt x="298" y="236"/>
                </a:lnTo>
                <a:lnTo>
                  <a:pt x="306" y="222"/>
                </a:lnTo>
                <a:lnTo>
                  <a:pt x="310" y="206"/>
                </a:lnTo>
                <a:lnTo>
                  <a:pt x="314" y="192"/>
                </a:lnTo>
                <a:lnTo>
                  <a:pt x="318" y="176"/>
                </a:lnTo>
                <a:lnTo>
                  <a:pt x="318" y="160"/>
                </a:lnTo>
                <a:lnTo>
                  <a:pt x="318" y="160"/>
                </a:lnTo>
                <a:lnTo>
                  <a:pt x="318" y="144"/>
                </a:lnTo>
                <a:lnTo>
                  <a:pt x="314" y="128"/>
                </a:lnTo>
                <a:lnTo>
                  <a:pt x="310" y="112"/>
                </a:lnTo>
                <a:lnTo>
                  <a:pt x="306" y="98"/>
                </a:lnTo>
                <a:lnTo>
                  <a:pt x="298" y="84"/>
                </a:lnTo>
                <a:lnTo>
                  <a:pt x="290" y="70"/>
                </a:lnTo>
                <a:lnTo>
                  <a:pt x="282" y="58"/>
                </a:lnTo>
                <a:lnTo>
                  <a:pt x="272" y="48"/>
                </a:lnTo>
                <a:lnTo>
                  <a:pt x="260" y="38"/>
                </a:lnTo>
                <a:lnTo>
                  <a:pt x="248" y="28"/>
                </a:lnTo>
                <a:lnTo>
                  <a:pt x="234" y="20"/>
                </a:lnTo>
                <a:lnTo>
                  <a:pt x="220" y="14"/>
                </a:lnTo>
                <a:lnTo>
                  <a:pt x="206" y="8"/>
                </a:lnTo>
                <a:lnTo>
                  <a:pt x="192" y="4"/>
                </a:lnTo>
                <a:lnTo>
                  <a:pt x="176" y="2"/>
                </a:lnTo>
                <a:lnTo>
                  <a:pt x="160" y="0"/>
                </a:lnTo>
                <a:lnTo>
                  <a:pt x="160" y="0"/>
                </a:lnTo>
                <a:close/>
                <a:moveTo>
                  <a:pt x="254" y="218"/>
                </a:moveTo>
                <a:lnTo>
                  <a:pt x="254" y="218"/>
                </a:lnTo>
                <a:lnTo>
                  <a:pt x="252" y="224"/>
                </a:lnTo>
                <a:lnTo>
                  <a:pt x="250" y="228"/>
                </a:lnTo>
                <a:lnTo>
                  <a:pt x="246" y="230"/>
                </a:lnTo>
                <a:lnTo>
                  <a:pt x="242" y="230"/>
                </a:lnTo>
                <a:lnTo>
                  <a:pt x="76" y="230"/>
                </a:lnTo>
                <a:lnTo>
                  <a:pt x="76" y="230"/>
                </a:lnTo>
                <a:lnTo>
                  <a:pt x="72" y="230"/>
                </a:lnTo>
                <a:lnTo>
                  <a:pt x="68" y="228"/>
                </a:lnTo>
                <a:lnTo>
                  <a:pt x="66" y="224"/>
                </a:lnTo>
                <a:lnTo>
                  <a:pt x="64" y="218"/>
                </a:lnTo>
                <a:lnTo>
                  <a:pt x="64" y="136"/>
                </a:lnTo>
                <a:lnTo>
                  <a:pt x="148" y="180"/>
                </a:lnTo>
                <a:lnTo>
                  <a:pt x="148" y="180"/>
                </a:lnTo>
                <a:lnTo>
                  <a:pt x="154" y="182"/>
                </a:lnTo>
                <a:lnTo>
                  <a:pt x="160" y="184"/>
                </a:lnTo>
                <a:lnTo>
                  <a:pt x="160" y="184"/>
                </a:lnTo>
                <a:lnTo>
                  <a:pt x="164" y="182"/>
                </a:lnTo>
                <a:lnTo>
                  <a:pt x="170" y="180"/>
                </a:lnTo>
                <a:lnTo>
                  <a:pt x="254" y="136"/>
                </a:lnTo>
                <a:lnTo>
                  <a:pt x="254" y="218"/>
                </a:lnTo>
                <a:close/>
                <a:moveTo>
                  <a:pt x="254" y="110"/>
                </a:moveTo>
                <a:lnTo>
                  <a:pt x="160" y="160"/>
                </a:lnTo>
                <a:lnTo>
                  <a:pt x="64" y="110"/>
                </a:lnTo>
                <a:lnTo>
                  <a:pt x="64" y="100"/>
                </a:lnTo>
                <a:lnTo>
                  <a:pt x="64" y="100"/>
                </a:lnTo>
                <a:lnTo>
                  <a:pt x="66" y="96"/>
                </a:lnTo>
                <a:lnTo>
                  <a:pt x="68" y="92"/>
                </a:lnTo>
                <a:lnTo>
                  <a:pt x="72" y="90"/>
                </a:lnTo>
                <a:lnTo>
                  <a:pt x="76" y="88"/>
                </a:lnTo>
                <a:lnTo>
                  <a:pt x="242" y="88"/>
                </a:lnTo>
                <a:lnTo>
                  <a:pt x="242" y="88"/>
                </a:lnTo>
                <a:lnTo>
                  <a:pt x="246" y="90"/>
                </a:lnTo>
                <a:lnTo>
                  <a:pt x="250" y="92"/>
                </a:lnTo>
                <a:lnTo>
                  <a:pt x="252" y="96"/>
                </a:lnTo>
                <a:lnTo>
                  <a:pt x="254" y="100"/>
                </a:lnTo>
                <a:lnTo>
                  <a:pt x="254" y="1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1" name="组 46">
            <a:extLst>
              <a:ext uri="{FF2B5EF4-FFF2-40B4-BE49-F238E27FC236}">
                <a16:creationId xmlns:a16="http://schemas.microsoft.com/office/drawing/2014/main" id="{48D644EB-6D50-4F71-A534-E8914C2BFF5D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D88D9537-905C-4E25-9DE8-8BAFF33930E7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518704BE-29D9-4C47-8B97-76437537CCDE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69" name="矩形 68">
            <a:extLst>
              <a:ext uri="{FF2B5EF4-FFF2-40B4-BE49-F238E27FC236}">
                <a16:creationId xmlns:a16="http://schemas.microsoft.com/office/drawing/2014/main" id="{219CCCB2-49A8-4646-9779-12E42FB59ECC}"/>
              </a:ext>
            </a:extLst>
          </p:cNvPr>
          <p:cNvSpPr/>
          <p:nvPr/>
        </p:nvSpPr>
        <p:spPr>
          <a:xfrm>
            <a:off x="273467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  <p:pic>
        <p:nvPicPr>
          <p:cNvPr id="4" name="图片 3" descr="穿着西装的男人&#10;&#10;描述已自动生成">
            <a:extLst>
              <a:ext uri="{FF2B5EF4-FFF2-40B4-BE49-F238E27FC236}">
                <a16:creationId xmlns:a16="http://schemas.microsoft.com/office/drawing/2014/main" id="{54B56E2F-5741-4262-A1B2-98DFD42F1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051" y="1127861"/>
            <a:ext cx="2443310" cy="3559825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73077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396D83FB-EB4D-4E27-9FB8-FB3F19619B4D}"/>
              </a:ext>
            </a:extLst>
          </p:cNvPr>
          <p:cNvCxnSpPr>
            <a:cxnSpLocks/>
          </p:cNvCxnSpPr>
          <p:nvPr/>
        </p:nvCxnSpPr>
        <p:spPr>
          <a:xfrm>
            <a:off x="145279" y="2842824"/>
            <a:ext cx="8853442" cy="1"/>
          </a:xfrm>
          <a:prstGeom prst="straightConnector1">
            <a:avLst/>
          </a:prstGeom>
          <a:noFill/>
          <a:ln w="47625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  <a:headEnd w="lg" len="lg"/>
            <a:tailEnd type="triangle" w="lg" len="lg"/>
          </a:ln>
          <a:effectLst/>
        </p:spPr>
      </p:cxnSp>
      <p:sp>
        <p:nvSpPr>
          <p:cNvPr id="58" name="椭圆 57">
            <a:extLst>
              <a:ext uri="{FF2B5EF4-FFF2-40B4-BE49-F238E27FC236}">
                <a16:creationId xmlns:a16="http://schemas.microsoft.com/office/drawing/2014/main" id="{857A69FD-FCAB-4F5A-860B-93CACBD3956C}"/>
              </a:ext>
            </a:extLst>
          </p:cNvPr>
          <p:cNvSpPr/>
          <p:nvPr/>
        </p:nvSpPr>
        <p:spPr>
          <a:xfrm>
            <a:off x="938971" y="2733287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653D212B-1502-4E9C-967A-8E8A03221F9D}"/>
              </a:ext>
            </a:extLst>
          </p:cNvPr>
          <p:cNvCxnSpPr/>
          <p:nvPr/>
        </p:nvCxnSpPr>
        <p:spPr>
          <a:xfrm>
            <a:off x="1051042" y="2950143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>
            <a:extLst>
              <a:ext uri="{FF2B5EF4-FFF2-40B4-BE49-F238E27FC236}">
                <a16:creationId xmlns:a16="http://schemas.microsoft.com/office/drawing/2014/main" id="{E05F8A11-A90C-46AE-B202-516B1D40011C}"/>
              </a:ext>
            </a:extLst>
          </p:cNvPr>
          <p:cNvSpPr/>
          <p:nvPr/>
        </p:nvSpPr>
        <p:spPr>
          <a:xfrm>
            <a:off x="5348499" y="2763691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797F1431-0C7A-4B92-BB2E-7DC96727AC8D}"/>
              </a:ext>
            </a:extLst>
          </p:cNvPr>
          <p:cNvCxnSpPr/>
          <p:nvPr/>
        </p:nvCxnSpPr>
        <p:spPr>
          <a:xfrm>
            <a:off x="5469116" y="2972001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椭圆 61">
            <a:extLst>
              <a:ext uri="{FF2B5EF4-FFF2-40B4-BE49-F238E27FC236}">
                <a16:creationId xmlns:a16="http://schemas.microsoft.com/office/drawing/2014/main" id="{857A69FD-FCAB-4F5A-860B-93CACBD3956C}"/>
              </a:ext>
            </a:extLst>
          </p:cNvPr>
          <p:cNvSpPr/>
          <p:nvPr/>
        </p:nvSpPr>
        <p:spPr>
          <a:xfrm>
            <a:off x="3182845" y="2733286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653D212B-1502-4E9C-967A-8E8A03221F9D}"/>
              </a:ext>
            </a:extLst>
          </p:cNvPr>
          <p:cNvCxnSpPr/>
          <p:nvPr/>
        </p:nvCxnSpPr>
        <p:spPr>
          <a:xfrm>
            <a:off x="3292382" y="2009507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>
            <a:extLst>
              <a:ext uri="{FF2B5EF4-FFF2-40B4-BE49-F238E27FC236}">
                <a16:creationId xmlns:a16="http://schemas.microsoft.com/office/drawing/2014/main" id="{857A69FD-FCAB-4F5A-860B-93CACBD3956C}"/>
              </a:ext>
            </a:extLst>
          </p:cNvPr>
          <p:cNvSpPr/>
          <p:nvPr/>
        </p:nvSpPr>
        <p:spPr>
          <a:xfrm>
            <a:off x="7592812" y="2742667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653D212B-1502-4E9C-967A-8E8A03221F9D}"/>
              </a:ext>
            </a:extLst>
          </p:cNvPr>
          <p:cNvCxnSpPr/>
          <p:nvPr/>
        </p:nvCxnSpPr>
        <p:spPr>
          <a:xfrm>
            <a:off x="7702349" y="2026599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925EBC2-90D4-4B12-AE82-8A405CD09319}"/>
              </a:ext>
            </a:extLst>
          </p:cNvPr>
          <p:cNvSpPr txBox="1"/>
          <p:nvPr/>
        </p:nvSpPr>
        <p:spPr>
          <a:xfrm>
            <a:off x="573514" y="3692001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2009.09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341BEF9-D674-483D-84C4-7C3FE1AF19E6}"/>
              </a:ext>
            </a:extLst>
          </p:cNvPr>
          <p:cNvSpPr txBox="1"/>
          <p:nvPr/>
        </p:nvSpPr>
        <p:spPr>
          <a:xfrm>
            <a:off x="57339" y="4061333"/>
            <a:ext cx="20185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内蒙古电子信息职业技术学院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计算机应用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EA2708F-A2B8-47B3-9FDE-093BBBF286E2}"/>
              </a:ext>
            </a:extLst>
          </p:cNvPr>
          <p:cNvSpPr txBox="1"/>
          <p:nvPr/>
        </p:nvSpPr>
        <p:spPr>
          <a:xfrm>
            <a:off x="2841633" y="1308051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2015.09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318E6E5-7FE1-47D3-B578-371D6BFBCA91}"/>
              </a:ext>
            </a:extLst>
          </p:cNvPr>
          <p:cNvSpPr txBox="1"/>
          <p:nvPr/>
        </p:nvSpPr>
        <p:spPr>
          <a:xfrm>
            <a:off x="2879180" y="1638150"/>
            <a:ext cx="10454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光环国际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PMP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学习考证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4DC8857-E805-4577-B421-245083A149BE}"/>
              </a:ext>
            </a:extLst>
          </p:cNvPr>
          <p:cNvSpPr txBox="1"/>
          <p:nvPr/>
        </p:nvSpPr>
        <p:spPr>
          <a:xfrm>
            <a:off x="4892873" y="367014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2018.12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0F8D9807-7675-4F86-9FC3-74758DE3BA1A}"/>
              </a:ext>
            </a:extLst>
          </p:cNvPr>
          <p:cNvSpPr txBox="1"/>
          <p:nvPr/>
        </p:nvSpPr>
        <p:spPr>
          <a:xfrm>
            <a:off x="4981516" y="4008266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深圳大学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计算机信息管理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8205144A-55C4-444F-9B6F-A19D1F3237CB}"/>
              </a:ext>
            </a:extLst>
          </p:cNvPr>
          <p:cNvSpPr txBox="1"/>
          <p:nvPr/>
        </p:nvSpPr>
        <p:spPr>
          <a:xfrm>
            <a:off x="7142063" y="134111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2019.09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E08AAA5-0292-4F73-AFBF-BAD5085F5255}"/>
              </a:ext>
            </a:extLst>
          </p:cNvPr>
          <p:cNvSpPr txBox="1"/>
          <p:nvPr/>
        </p:nvSpPr>
        <p:spPr>
          <a:xfrm>
            <a:off x="7179610" y="1671214"/>
            <a:ext cx="10599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金证学院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项目管理培训</a:t>
            </a:r>
          </a:p>
        </p:txBody>
      </p:sp>
      <p:grpSp>
        <p:nvGrpSpPr>
          <p:cNvPr id="107" name="组 34">
            <a:extLst>
              <a:ext uri="{FF2B5EF4-FFF2-40B4-BE49-F238E27FC236}">
                <a16:creationId xmlns:a16="http://schemas.microsoft.com/office/drawing/2014/main" id="{01C9E16D-D65B-45FF-8C70-EFC80A00418E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57DA99FA-2C21-4A2D-A527-A9C750C0FF95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7394A98A-DFC6-473E-A4F8-C1641AE1057C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110" name="组 41">
            <a:extLst>
              <a:ext uri="{FF2B5EF4-FFF2-40B4-BE49-F238E27FC236}">
                <a16:creationId xmlns:a16="http://schemas.microsoft.com/office/drawing/2014/main" id="{0449516C-E4A6-4025-90A8-5C0D31FF8526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CD2C34D3-42E1-4AC8-B7C6-20C6C54B4A64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7D9DDE02-AB29-44BA-B614-6D697A1052CB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113" name="组 49">
            <a:extLst>
              <a:ext uri="{FF2B5EF4-FFF2-40B4-BE49-F238E27FC236}">
                <a16:creationId xmlns:a16="http://schemas.microsoft.com/office/drawing/2014/main" id="{1DC181B3-947D-4536-B0DC-1E5BA71C64DA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F07C748C-CB10-490D-B105-4FB94D9851A2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15" name="文本框 114">
              <a:extLst>
                <a:ext uri="{FF2B5EF4-FFF2-40B4-BE49-F238E27FC236}">
                  <a16:creationId xmlns:a16="http://schemas.microsoft.com/office/drawing/2014/main" id="{35F2B34A-10C6-4B8B-9657-D77F6B191FE8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116" name="组 53">
            <a:extLst>
              <a:ext uri="{FF2B5EF4-FFF2-40B4-BE49-F238E27FC236}">
                <a16:creationId xmlns:a16="http://schemas.microsoft.com/office/drawing/2014/main" id="{EC65ED6C-87C9-45B7-A7C4-2270B3535D05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19BBB523-2B74-4EDD-A2BB-C4D10C74FA35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6DEEB36B-AFC3-44C8-BBBD-C5B76410E7E1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119" name="组 56">
            <a:extLst>
              <a:ext uri="{FF2B5EF4-FFF2-40B4-BE49-F238E27FC236}">
                <a16:creationId xmlns:a16="http://schemas.microsoft.com/office/drawing/2014/main" id="{4DDB0F55-5E41-4CDA-B6FA-7B7789E9617F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6D2472DE-6392-4707-8FF7-58F942232651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1" name="文本框 120">
              <a:extLst>
                <a:ext uri="{FF2B5EF4-FFF2-40B4-BE49-F238E27FC236}">
                  <a16:creationId xmlns:a16="http://schemas.microsoft.com/office/drawing/2014/main" id="{F0E50890-DA48-4392-9716-9B5391A43D1E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122" name="组 62">
            <a:extLst>
              <a:ext uri="{FF2B5EF4-FFF2-40B4-BE49-F238E27FC236}">
                <a16:creationId xmlns:a16="http://schemas.microsoft.com/office/drawing/2014/main" id="{5E8401C1-8BD6-4B21-A3D5-0A218E4C6D80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39F28473-091A-400B-87FB-3C71CFF67AF7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4" name="文本框 123">
              <a:extLst>
                <a:ext uri="{FF2B5EF4-FFF2-40B4-BE49-F238E27FC236}">
                  <a16:creationId xmlns:a16="http://schemas.microsoft.com/office/drawing/2014/main" id="{42F029D0-13FD-4D70-AA4F-47B216906352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125" name="组 46">
            <a:extLst>
              <a:ext uri="{FF2B5EF4-FFF2-40B4-BE49-F238E27FC236}">
                <a16:creationId xmlns:a16="http://schemas.microsoft.com/office/drawing/2014/main" id="{B46B41EE-F80D-462C-8E34-7D428356257F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1138E174-B1A9-432E-B261-0BFEF00F9C31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BEDCC525-1BE0-4595-8E9E-F2354F1E354A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128" name="矩形 127">
            <a:extLst>
              <a:ext uri="{FF2B5EF4-FFF2-40B4-BE49-F238E27FC236}">
                <a16:creationId xmlns:a16="http://schemas.microsoft.com/office/drawing/2014/main" id="{5442219C-8633-4B82-8884-EC2C7F8AC95D}"/>
              </a:ext>
            </a:extLst>
          </p:cNvPr>
          <p:cNvSpPr/>
          <p:nvPr/>
        </p:nvSpPr>
        <p:spPr>
          <a:xfrm>
            <a:off x="1461330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78785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椭圆 116">
            <a:extLst>
              <a:ext uri="{FF2B5EF4-FFF2-40B4-BE49-F238E27FC236}">
                <a16:creationId xmlns:a16="http://schemas.microsoft.com/office/drawing/2014/main" id="{403153A3-CF00-4720-9C11-4E2ABBAC8DF5}"/>
              </a:ext>
            </a:extLst>
          </p:cNvPr>
          <p:cNvSpPr/>
          <p:nvPr/>
        </p:nvSpPr>
        <p:spPr>
          <a:xfrm>
            <a:off x="4891708" y="1399366"/>
            <a:ext cx="834449" cy="85760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9" name="椭圆 118">
            <a:extLst>
              <a:ext uri="{FF2B5EF4-FFF2-40B4-BE49-F238E27FC236}">
                <a16:creationId xmlns:a16="http://schemas.microsoft.com/office/drawing/2014/main" id="{72551068-44AE-4BC5-8228-22E0A673E654}"/>
              </a:ext>
            </a:extLst>
          </p:cNvPr>
          <p:cNvSpPr/>
          <p:nvPr/>
        </p:nvSpPr>
        <p:spPr>
          <a:xfrm>
            <a:off x="7401121" y="1408837"/>
            <a:ext cx="830366" cy="836286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2D730086-9B5E-471F-82C5-A6AF935AB9EE}"/>
              </a:ext>
            </a:extLst>
          </p:cNvPr>
          <p:cNvSpPr/>
          <p:nvPr/>
        </p:nvSpPr>
        <p:spPr>
          <a:xfrm>
            <a:off x="2333470" y="1451819"/>
            <a:ext cx="818604" cy="813509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燕尾形 20"/>
          <p:cNvSpPr/>
          <p:nvPr/>
        </p:nvSpPr>
        <p:spPr>
          <a:xfrm>
            <a:off x="643721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97111" y="1485891"/>
            <a:ext cx="150265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中软国际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zh-CN" altLang="en-US" b="1" dirty="0">
                <a:solidFill>
                  <a:schemeClr val="bg1"/>
                </a:solidFill>
              </a:rPr>
              <a:t>研发</a:t>
            </a:r>
          </a:p>
        </p:txBody>
      </p:sp>
      <p:sp>
        <p:nvSpPr>
          <p:cNvPr id="39" name="燕尾形 38"/>
          <p:cNvSpPr/>
          <p:nvPr/>
        </p:nvSpPr>
        <p:spPr>
          <a:xfrm>
            <a:off x="3169408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397912" y="1347391"/>
            <a:ext cx="1502652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中软国际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zh-CN" altLang="en-US" b="1" dirty="0">
                <a:solidFill>
                  <a:schemeClr val="bg1"/>
                </a:solidFill>
              </a:rPr>
              <a:t>研发</a:t>
            </a:r>
            <a:r>
              <a:rPr kumimoji="1" lang="en-US" altLang="zh-CN" b="1" dirty="0">
                <a:solidFill>
                  <a:schemeClr val="bg1"/>
                </a:solidFill>
              </a:rPr>
              <a:t>&amp;Team Leader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4" name="燕尾形 43"/>
          <p:cNvSpPr/>
          <p:nvPr/>
        </p:nvSpPr>
        <p:spPr>
          <a:xfrm>
            <a:off x="5726157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886333" y="1499498"/>
            <a:ext cx="150265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金证科技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zh-CN" altLang="en-US" b="1" dirty="0">
                <a:solidFill>
                  <a:schemeClr val="bg1"/>
                </a:solidFill>
              </a:rPr>
              <a:t>项目经理</a:t>
            </a:r>
          </a:p>
        </p:txBody>
      </p:sp>
      <p:grpSp>
        <p:nvGrpSpPr>
          <p:cNvPr id="78" name="组 77"/>
          <p:cNvGrpSpPr/>
          <p:nvPr/>
        </p:nvGrpSpPr>
        <p:grpSpPr>
          <a:xfrm>
            <a:off x="5162843" y="1305166"/>
            <a:ext cx="168178" cy="236978"/>
            <a:chOff x="1166813" y="2263775"/>
            <a:chExt cx="139700" cy="196850"/>
          </a:xfrm>
          <a:solidFill>
            <a:srgbClr val="FFFFFF"/>
          </a:solidFill>
        </p:grpSpPr>
        <p:sp>
          <p:nvSpPr>
            <p:cNvPr id="79" name="Freeform 21"/>
            <p:cNvSpPr>
              <a:spLocks/>
            </p:cNvSpPr>
            <p:nvPr/>
          </p:nvSpPr>
          <p:spPr bwMode="auto">
            <a:xfrm>
              <a:off x="1166813" y="2263775"/>
              <a:ext cx="34925" cy="57150"/>
            </a:xfrm>
            <a:custGeom>
              <a:avLst/>
              <a:gdLst/>
              <a:ahLst/>
              <a:cxnLst>
                <a:cxn ang="0">
                  <a:pos x="22" y="3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2" y="4"/>
                </a:cxn>
                <a:cxn ang="0">
                  <a:pos x="6" y="8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2" y="26"/>
                </a:cxn>
                <a:cxn ang="0">
                  <a:pos x="6" y="30"/>
                </a:cxn>
                <a:cxn ang="0">
                  <a:pos x="12" y="34"/>
                </a:cxn>
                <a:cxn ang="0">
                  <a:pos x="22" y="36"/>
                </a:cxn>
                <a:cxn ang="0">
                  <a:pos x="22" y="36"/>
                </a:cxn>
              </a:cxnLst>
              <a:rect l="0" t="0" r="r" b="b"/>
              <a:pathLst>
                <a:path w="22" h="36">
                  <a:moveTo>
                    <a:pt x="22" y="36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2" y="4"/>
                  </a:lnTo>
                  <a:lnTo>
                    <a:pt x="6" y="8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2" y="26"/>
                  </a:lnTo>
                  <a:lnTo>
                    <a:pt x="6" y="30"/>
                  </a:lnTo>
                  <a:lnTo>
                    <a:pt x="12" y="34"/>
                  </a:lnTo>
                  <a:lnTo>
                    <a:pt x="22" y="36"/>
                  </a:lnTo>
                  <a:lnTo>
                    <a:pt x="22" y="3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2"/>
            <p:cNvSpPr>
              <a:spLocks/>
            </p:cNvSpPr>
            <p:nvPr/>
          </p:nvSpPr>
          <p:spPr bwMode="auto">
            <a:xfrm>
              <a:off x="1262063" y="2397125"/>
              <a:ext cx="44450" cy="635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8" y="40"/>
                </a:cxn>
                <a:cxn ang="0">
                  <a:pos x="8" y="8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28" y="24"/>
                </a:cxn>
                <a:cxn ang="0">
                  <a:pos x="28" y="16"/>
                </a:cxn>
                <a:cxn ang="0">
                  <a:pos x="24" y="10"/>
                </a:cxn>
                <a:cxn ang="0">
                  <a:pos x="20" y="6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8" h="40">
                  <a:moveTo>
                    <a:pt x="0" y="0"/>
                  </a:moveTo>
                  <a:lnTo>
                    <a:pt x="0" y="40"/>
                  </a:lnTo>
                  <a:lnTo>
                    <a:pt x="0" y="40"/>
                  </a:lnTo>
                  <a:lnTo>
                    <a:pt x="8" y="40"/>
                  </a:lnTo>
                  <a:lnTo>
                    <a:pt x="8" y="8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28" y="24"/>
                  </a:lnTo>
                  <a:lnTo>
                    <a:pt x="28" y="16"/>
                  </a:lnTo>
                  <a:lnTo>
                    <a:pt x="24" y="10"/>
                  </a:lnTo>
                  <a:lnTo>
                    <a:pt x="20" y="6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组 34">
            <a:extLst>
              <a:ext uri="{FF2B5EF4-FFF2-40B4-BE49-F238E27FC236}">
                <a16:creationId xmlns:a16="http://schemas.microsoft.com/office/drawing/2014/main" id="{07367FCA-7A67-491C-81DD-5559AD81F456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650CB55F-CCA4-4A84-A125-83C31A7494AC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61759901-EFCF-4139-BF89-ACDD9B26ED5C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64" name="组 41">
            <a:extLst>
              <a:ext uri="{FF2B5EF4-FFF2-40B4-BE49-F238E27FC236}">
                <a16:creationId xmlns:a16="http://schemas.microsoft.com/office/drawing/2014/main" id="{D056DA59-3ABF-4EFF-A14D-64CA64CF67A4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A45D68A4-D84B-4200-B72F-96E71E686841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659C5908-D64F-4878-A2A6-E10798C186C2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68" name="组 49">
            <a:extLst>
              <a:ext uri="{FF2B5EF4-FFF2-40B4-BE49-F238E27FC236}">
                <a16:creationId xmlns:a16="http://schemas.microsoft.com/office/drawing/2014/main" id="{5FB4D64F-44B3-4DD4-AE6E-BC9DF9F4F7CF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5C2D01CA-5511-44FF-9CE3-BE3D63EAABD5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104B761D-F3AA-47A9-9C5E-BF38286310CE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74" name="组 53">
            <a:extLst>
              <a:ext uri="{FF2B5EF4-FFF2-40B4-BE49-F238E27FC236}">
                <a16:creationId xmlns:a16="http://schemas.microsoft.com/office/drawing/2014/main" id="{77477272-1651-408A-B8D1-F7C2DA81D910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B1B5AA71-C717-41F6-837A-3FD239C4B4AE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937ED2FE-F2EA-4F6B-8ECF-C85A6FFE85B6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77" name="组 56">
            <a:extLst>
              <a:ext uri="{FF2B5EF4-FFF2-40B4-BE49-F238E27FC236}">
                <a16:creationId xmlns:a16="http://schemas.microsoft.com/office/drawing/2014/main" id="{6AEBEBB5-F7DB-4C12-BDDD-307A21B0A86A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2A03A1FA-9938-41F3-B566-F5932D6D2A32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88782ED2-29FA-4FEB-B29F-D6AC9195F76C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87" name="组 62">
            <a:extLst>
              <a:ext uri="{FF2B5EF4-FFF2-40B4-BE49-F238E27FC236}">
                <a16:creationId xmlns:a16="http://schemas.microsoft.com/office/drawing/2014/main" id="{F01F6C7E-8D55-470A-AFCB-A9FA4C9A32B0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6A6FC120-2895-4591-B6E7-AD31F7DCBE64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80594429-BDA9-477A-A1F2-4F2ECBDA46F4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90" name="组 46">
            <a:extLst>
              <a:ext uri="{FF2B5EF4-FFF2-40B4-BE49-F238E27FC236}">
                <a16:creationId xmlns:a16="http://schemas.microsoft.com/office/drawing/2014/main" id="{954ADDEB-31C4-4186-8A64-3F3E7FB1C8A2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0D42D7B3-4D9F-40DB-8873-E2954A64B6E7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1ACD4720-A685-4DEF-B5BD-6A58A1D8F7EC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93" name="矩形 92">
            <a:extLst>
              <a:ext uri="{FF2B5EF4-FFF2-40B4-BE49-F238E27FC236}">
                <a16:creationId xmlns:a16="http://schemas.microsoft.com/office/drawing/2014/main" id="{F3B60237-BCE9-4548-9F56-D9551F6F8220}"/>
              </a:ext>
            </a:extLst>
          </p:cNvPr>
          <p:cNvSpPr/>
          <p:nvPr/>
        </p:nvSpPr>
        <p:spPr>
          <a:xfrm>
            <a:off x="2717565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  <p:pic>
        <p:nvPicPr>
          <p:cNvPr id="3" name="图形 2" descr="程序员">
            <a:extLst>
              <a:ext uri="{FF2B5EF4-FFF2-40B4-BE49-F238E27FC236}">
                <a16:creationId xmlns:a16="http://schemas.microsoft.com/office/drawing/2014/main" id="{70D68206-C7B6-4B98-9CA3-A4537A155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0092" y="1408837"/>
            <a:ext cx="785359" cy="785359"/>
          </a:xfrm>
          <a:prstGeom prst="rect">
            <a:avLst/>
          </a:prstGeom>
        </p:spPr>
      </p:pic>
      <p:pic>
        <p:nvPicPr>
          <p:cNvPr id="6" name="图形 5" descr="办公室职员">
            <a:extLst>
              <a:ext uri="{FF2B5EF4-FFF2-40B4-BE49-F238E27FC236}">
                <a16:creationId xmlns:a16="http://schemas.microsoft.com/office/drawing/2014/main" id="{062AE518-1459-48AF-B460-87785D769E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06319" y="1408837"/>
            <a:ext cx="793562" cy="793562"/>
          </a:xfrm>
          <a:prstGeom prst="rect">
            <a:avLst/>
          </a:prstGeom>
        </p:spPr>
      </p:pic>
      <p:pic>
        <p:nvPicPr>
          <p:cNvPr id="95" name="图形 94" descr="程序员">
            <a:extLst>
              <a:ext uri="{FF2B5EF4-FFF2-40B4-BE49-F238E27FC236}">
                <a16:creationId xmlns:a16="http://schemas.microsoft.com/office/drawing/2014/main" id="{AAADE8B1-AEDF-470B-BB67-DEC81909B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11585" y="1373912"/>
            <a:ext cx="785359" cy="785359"/>
          </a:xfrm>
          <a:prstGeom prst="rect">
            <a:avLst/>
          </a:prstGeom>
        </p:spPr>
      </p:pic>
      <p:grpSp>
        <p:nvGrpSpPr>
          <p:cNvPr id="96" name="Group 30">
            <a:extLst>
              <a:ext uri="{FF2B5EF4-FFF2-40B4-BE49-F238E27FC236}">
                <a16:creationId xmlns:a16="http://schemas.microsoft.com/office/drawing/2014/main" id="{F508C2AD-288E-4A30-B03D-E942B60B1465}"/>
              </a:ext>
            </a:extLst>
          </p:cNvPr>
          <p:cNvGrpSpPr/>
          <p:nvPr/>
        </p:nvGrpSpPr>
        <p:grpSpPr>
          <a:xfrm>
            <a:off x="922946" y="2471991"/>
            <a:ext cx="1632247" cy="2560754"/>
            <a:chOff x="838200" y="1428750"/>
            <a:chExt cx="1524000" cy="2743200"/>
          </a:xfrm>
        </p:grpSpPr>
        <p:grpSp>
          <p:nvGrpSpPr>
            <p:cNvPr id="97" name="Group 26">
              <a:extLst>
                <a:ext uri="{FF2B5EF4-FFF2-40B4-BE49-F238E27FC236}">
                  <a16:creationId xmlns:a16="http://schemas.microsoft.com/office/drawing/2014/main" id="{7E8BCA7F-8BA2-4755-9968-65EFA0086027}"/>
                </a:ext>
              </a:extLst>
            </p:cNvPr>
            <p:cNvGrpSpPr/>
            <p:nvPr/>
          </p:nvGrpSpPr>
          <p:grpSpPr>
            <a:xfrm>
              <a:off x="838200" y="1428750"/>
              <a:ext cx="1524000" cy="1524000"/>
              <a:chOff x="838200" y="1428750"/>
              <a:chExt cx="1524000" cy="1524000"/>
            </a:xfrm>
          </p:grpSpPr>
          <p:sp>
            <p:nvSpPr>
              <p:cNvPr id="100" name="Rounded Rectangle 5">
                <a:extLst>
                  <a:ext uri="{FF2B5EF4-FFF2-40B4-BE49-F238E27FC236}">
                    <a16:creationId xmlns:a16="http://schemas.microsoft.com/office/drawing/2014/main" id="{7775EC4D-3D38-40A6-A845-0632B7DC1FDA}"/>
                  </a:ext>
                </a:extLst>
              </p:cNvPr>
              <p:cNvSpPr/>
              <p:nvPr/>
            </p:nvSpPr>
            <p:spPr>
              <a:xfrm>
                <a:off x="838200" y="1428750"/>
                <a:ext cx="1524000" cy="1524000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1" name="Rectangle 13">
                <a:extLst>
                  <a:ext uri="{FF2B5EF4-FFF2-40B4-BE49-F238E27FC236}">
                    <a16:creationId xmlns:a16="http://schemas.microsoft.com/office/drawing/2014/main" id="{68FF94CD-AF2B-4753-8128-D77BAC17C182}"/>
                  </a:ext>
                </a:extLst>
              </p:cNvPr>
              <p:cNvSpPr/>
              <p:nvPr/>
            </p:nvSpPr>
            <p:spPr>
              <a:xfrm>
                <a:off x="914400" y="2419350"/>
                <a:ext cx="1371600" cy="329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endParaRPr lang="ms-MY" sz="1400" b="1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</p:grpSp>
        <p:sp>
          <p:nvSpPr>
            <p:cNvPr id="98" name="Rectangle 18">
              <a:extLst>
                <a:ext uri="{FF2B5EF4-FFF2-40B4-BE49-F238E27FC236}">
                  <a16:creationId xmlns:a16="http://schemas.microsoft.com/office/drawing/2014/main" id="{AA7E1695-884C-4B94-A9D1-92DD6B5EF999}"/>
                </a:ext>
              </a:extLst>
            </p:cNvPr>
            <p:cNvSpPr/>
            <p:nvPr/>
          </p:nvSpPr>
          <p:spPr>
            <a:xfrm>
              <a:off x="838200" y="3028950"/>
              <a:ext cx="1524000" cy="3626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725668">
                <a:defRPr/>
              </a:pP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2016.02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获得最佳成长奖（部门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60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多个人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Rounded Rectangle 22">
              <a:extLst>
                <a:ext uri="{FF2B5EF4-FFF2-40B4-BE49-F238E27FC236}">
                  <a16:creationId xmlns:a16="http://schemas.microsoft.com/office/drawing/2014/main" id="{BE8143FC-5825-49B7-8D3B-E46BE03A0D1E}"/>
                </a:ext>
              </a:extLst>
            </p:cNvPr>
            <p:cNvSpPr/>
            <p:nvPr/>
          </p:nvSpPr>
          <p:spPr>
            <a:xfrm>
              <a:off x="838200" y="4095750"/>
              <a:ext cx="1524000" cy="76200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C2D1F5B7-6F6A-41D6-8186-F629B8BEAB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581" y="2584399"/>
            <a:ext cx="1384576" cy="11515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pSp>
        <p:nvGrpSpPr>
          <p:cNvPr id="102" name="Group 30">
            <a:extLst>
              <a:ext uri="{FF2B5EF4-FFF2-40B4-BE49-F238E27FC236}">
                <a16:creationId xmlns:a16="http://schemas.microsoft.com/office/drawing/2014/main" id="{F508C2AD-288E-4A30-B03D-E942B60B1465}"/>
              </a:ext>
            </a:extLst>
          </p:cNvPr>
          <p:cNvGrpSpPr/>
          <p:nvPr/>
        </p:nvGrpSpPr>
        <p:grpSpPr>
          <a:xfrm>
            <a:off x="3207122" y="2471991"/>
            <a:ext cx="2430280" cy="2560754"/>
            <a:chOff x="838200" y="1428750"/>
            <a:chExt cx="1524000" cy="2743200"/>
          </a:xfrm>
        </p:grpSpPr>
        <p:grpSp>
          <p:nvGrpSpPr>
            <p:cNvPr id="104" name="Group 26">
              <a:extLst>
                <a:ext uri="{FF2B5EF4-FFF2-40B4-BE49-F238E27FC236}">
                  <a16:creationId xmlns:a16="http://schemas.microsoft.com/office/drawing/2014/main" id="{7E8BCA7F-8BA2-4755-9968-65EFA0086027}"/>
                </a:ext>
              </a:extLst>
            </p:cNvPr>
            <p:cNvGrpSpPr/>
            <p:nvPr/>
          </p:nvGrpSpPr>
          <p:grpSpPr>
            <a:xfrm>
              <a:off x="838200" y="1428750"/>
              <a:ext cx="1524000" cy="1524000"/>
              <a:chOff x="838200" y="1428750"/>
              <a:chExt cx="1524000" cy="1524000"/>
            </a:xfrm>
          </p:grpSpPr>
          <p:sp>
            <p:nvSpPr>
              <p:cNvPr id="107" name="Rounded Rectangle 5">
                <a:extLst>
                  <a:ext uri="{FF2B5EF4-FFF2-40B4-BE49-F238E27FC236}">
                    <a16:creationId xmlns:a16="http://schemas.microsoft.com/office/drawing/2014/main" id="{7775EC4D-3D38-40A6-A845-0632B7DC1FDA}"/>
                  </a:ext>
                </a:extLst>
              </p:cNvPr>
              <p:cNvSpPr/>
              <p:nvPr/>
            </p:nvSpPr>
            <p:spPr>
              <a:xfrm>
                <a:off x="838200" y="1428750"/>
                <a:ext cx="1524000" cy="1524000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8" name="Rectangle 13">
                <a:extLst>
                  <a:ext uri="{FF2B5EF4-FFF2-40B4-BE49-F238E27FC236}">
                    <a16:creationId xmlns:a16="http://schemas.microsoft.com/office/drawing/2014/main" id="{68FF94CD-AF2B-4753-8128-D77BAC17C182}"/>
                  </a:ext>
                </a:extLst>
              </p:cNvPr>
              <p:cNvSpPr/>
              <p:nvPr/>
            </p:nvSpPr>
            <p:spPr>
              <a:xfrm>
                <a:off x="914400" y="2419350"/>
                <a:ext cx="1371600" cy="329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725668">
                  <a:defRPr/>
                </a:pPr>
                <a:endParaRPr lang="ms-MY" sz="1400" b="1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</p:grpSp>
        <p:sp>
          <p:nvSpPr>
            <p:cNvPr id="105" name="Rectangle 18">
              <a:extLst>
                <a:ext uri="{FF2B5EF4-FFF2-40B4-BE49-F238E27FC236}">
                  <a16:creationId xmlns:a16="http://schemas.microsoft.com/office/drawing/2014/main" id="{AA7E1695-884C-4B94-A9D1-92DD6B5EF999}"/>
                </a:ext>
              </a:extLst>
            </p:cNvPr>
            <p:cNvSpPr/>
            <p:nvPr/>
          </p:nvSpPr>
          <p:spPr>
            <a:xfrm>
              <a:off x="838200" y="3028950"/>
              <a:ext cx="1524000" cy="23079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725668">
                <a:defRPr/>
              </a:pP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2018.02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月获得业务标兵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6" name="Rounded Rectangle 22">
              <a:extLst>
                <a:ext uri="{FF2B5EF4-FFF2-40B4-BE49-F238E27FC236}">
                  <a16:creationId xmlns:a16="http://schemas.microsoft.com/office/drawing/2014/main" id="{BE8143FC-5825-49B7-8D3B-E46BE03A0D1E}"/>
                </a:ext>
              </a:extLst>
            </p:cNvPr>
            <p:cNvSpPr/>
            <p:nvPr/>
          </p:nvSpPr>
          <p:spPr>
            <a:xfrm>
              <a:off x="838200" y="4095750"/>
              <a:ext cx="1524000" cy="76200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0" name="图片 9" descr="图示&#10;&#10;描述已自动生成">
            <a:extLst>
              <a:ext uri="{FF2B5EF4-FFF2-40B4-BE49-F238E27FC236}">
                <a16:creationId xmlns:a16="http://schemas.microsoft.com/office/drawing/2014/main" id="{B0087EF5-1544-488D-A96B-B97FA8EB1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32247" y="2571750"/>
            <a:ext cx="2142316" cy="12026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pSp>
        <p:nvGrpSpPr>
          <p:cNvPr id="109" name="Group 30">
            <a:extLst>
              <a:ext uri="{FF2B5EF4-FFF2-40B4-BE49-F238E27FC236}">
                <a16:creationId xmlns:a16="http://schemas.microsoft.com/office/drawing/2014/main" id="{C3C16B5E-5369-4DAC-979B-F67403F73502}"/>
              </a:ext>
            </a:extLst>
          </p:cNvPr>
          <p:cNvGrpSpPr/>
          <p:nvPr/>
        </p:nvGrpSpPr>
        <p:grpSpPr>
          <a:xfrm>
            <a:off x="6048370" y="2471991"/>
            <a:ext cx="2172683" cy="2560754"/>
            <a:chOff x="838200" y="1428750"/>
            <a:chExt cx="1524000" cy="2743200"/>
          </a:xfrm>
        </p:grpSpPr>
        <p:grpSp>
          <p:nvGrpSpPr>
            <p:cNvPr id="110" name="Group 26">
              <a:extLst>
                <a:ext uri="{FF2B5EF4-FFF2-40B4-BE49-F238E27FC236}">
                  <a16:creationId xmlns:a16="http://schemas.microsoft.com/office/drawing/2014/main" id="{74B5ED71-F3C9-4BE3-8386-F214B5B6668E}"/>
                </a:ext>
              </a:extLst>
            </p:cNvPr>
            <p:cNvGrpSpPr/>
            <p:nvPr/>
          </p:nvGrpSpPr>
          <p:grpSpPr>
            <a:xfrm>
              <a:off x="838200" y="1428750"/>
              <a:ext cx="1524000" cy="1524000"/>
              <a:chOff x="838200" y="1428750"/>
              <a:chExt cx="1524000" cy="1524000"/>
            </a:xfrm>
          </p:grpSpPr>
          <p:sp>
            <p:nvSpPr>
              <p:cNvPr id="113" name="Rounded Rectangle 5">
                <a:extLst>
                  <a:ext uri="{FF2B5EF4-FFF2-40B4-BE49-F238E27FC236}">
                    <a16:creationId xmlns:a16="http://schemas.microsoft.com/office/drawing/2014/main" id="{DD4F1C50-8F6D-445E-A558-27B77FBFC942}"/>
                  </a:ext>
                </a:extLst>
              </p:cNvPr>
              <p:cNvSpPr/>
              <p:nvPr/>
            </p:nvSpPr>
            <p:spPr>
              <a:xfrm>
                <a:off x="838200" y="1428750"/>
                <a:ext cx="1524000" cy="1524000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14" name="Rectangle 13">
                <a:extLst>
                  <a:ext uri="{FF2B5EF4-FFF2-40B4-BE49-F238E27FC236}">
                    <a16:creationId xmlns:a16="http://schemas.microsoft.com/office/drawing/2014/main" id="{83D708E5-9E05-4222-B0E6-9A8FAA9B0DD3}"/>
                  </a:ext>
                </a:extLst>
              </p:cNvPr>
              <p:cNvSpPr/>
              <p:nvPr/>
            </p:nvSpPr>
            <p:spPr>
              <a:xfrm>
                <a:off x="914400" y="2419350"/>
                <a:ext cx="1371600" cy="3297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725668">
                  <a:defRPr/>
                </a:pPr>
                <a:endParaRPr lang="ms-MY" sz="1400" b="1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</p:grpSp>
        <p:sp>
          <p:nvSpPr>
            <p:cNvPr id="111" name="Rectangle 18">
              <a:extLst>
                <a:ext uri="{FF2B5EF4-FFF2-40B4-BE49-F238E27FC236}">
                  <a16:creationId xmlns:a16="http://schemas.microsoft.com/office/drawing/2014/main" id="{B99874CA-FF3D-44D6-9A75-30EE3CEDBDAA}"/>
                </a:ext>
              </a:extLst>
            </p:cNvPr>
            <p:cNvSpPr/>
            <p:nvPr/>
          </p:nvSpPr>
          <p:spPr>
            <a:xfrm>
              <a:off x="838200" y="3028950"/>
              <a:ext cx="1524000" cy="62643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725668">
                <a:defRPr/>
              </a:pP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2019.11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月获得金证学院“金翼计划”项目经理培训营优秀组长称号（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300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多人申请参加培训、录取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多人、分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个小组仅有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个优秀组长名额）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" name="Rounded Rectangle 22">
              <a:extLst>
                <a:ext uri="{FF2B5EF4-FFF2-40B4-BE49-F238E27FC236}">
                  <a16:creationId xmlns:a16="http://schemas.microsoft.com/office/drawing/2014/main" id="{72D57F72-B9C8-46F8-9A1F-074CECC3E3E7}"/>
                </a:ext>
              </a:extLst>
            </p:cNvPr>
            <p:cNvSpPr/>
            <p:nvPr/>
          </p:nvSpPr>
          <p:spPr>
            <a:xfrm>
              <a:off x="838200" y="4095750"/>
              <a:ext cx="1524000" cy="76200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8" name="图片 17" descr="白板上的文字&#10;&#10;描述已自动生成">
            <a:extLst>
              <a:ext uri="{FF2B5EF4-FFF2-40B4-BE49-F238E27FC236}">
                <a16:creationId xmlns:a16="http://schemas.microsoft.com/office/drawing/2014/main" id="{7ADD30F3-4D8D-4CB3-89E8-4F6E06ECB2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1588" y="2560497"/>
            <a:ext cx="1940429" cy="124562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2390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663602" y="1194500"/>
            <a:ext cx="5299488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971846" y="1247413"/>
            <a:ext cx="4874667" cy="672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提升学历与竞争力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 </a:t>
            </a: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目前自考本科学历，很多单位并不认可，自考学历成为限制我职业发展的瓶颈。希望通过攻读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MBA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突破瓶颈，提升学历和竞争力，补齐短板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45" name="矩形 44"/>
          <p:cNvSpPr/>
          <p:nvPr/>
        </p:nvSpPr>
        <p:spPr>
          <a:xfrm flipH="1">
            <a:off x="2180910" y="2359808"/>
            <a:ext cx="5299491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 flipH="1">
            <a:off x="2297492" y="2412721"/>
            <a:ext cx="487466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系统学习管理知识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</a:p>
          <a:p>
            <a:pPr lvl="0" algn="r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希望系统的学习管理专业知识，并能从老师的指导和同学的互动中得以提高，理论与实践相结合，学以致用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663602" y="3525115"/>
            <a:ext cx="5299488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7" name="文本框 56"/>
          <p:cNvSpPr txBox="1"/>
          <p:nvPr/>
        </p:nvSpPr>
        <p:spPr>
          <a:xfrm>
            <a:off x="1971846" y="3578029"/>
            <a:ext cx="487466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开阔视野、思维升级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</a:p>
          <a:p>
            <a:pPr lvl="0"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MBA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授课教师多为行业内顶尖的专业人才，希望能够聆听他们的教导，学习他们的思维方式，开阔视野、思维升级。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821232" y="1102181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821800" y="3432794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7228982" y="2267489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6" name="组 34">
            <a:extLst>
              <a:ext uri="{FF2B5EF4-FFF2-40B4-BE49-F238E27FC236}">
                <a16:creationId xmlns:a16="http://schemas.microsoft.com/office/drawing/2014/main" id="{E5C9165C-10C5-4056-967A-CBD23F68BE0D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957750E-6D2B-4CAC-9655-4236473A7D75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AE19F63B-E536-4044-A1FD-92B952F494C7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40" name="组 41">
            <a:extLst>
              <a:ext uri="{FF2B5EF4-FFF2-40B4-BE49-F238E27FC236}">
                <a16:creationId xmlns:a16="http://schemas.microsoft.com/office/drawing/2014/main" id="{B7E0410A-8312-43F1-A0C1-2131B950EA00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7B4EFFA2-8778-48F4-910E-50A8CEC82E64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F029FC20-A7F9-4A29-A153-38E28BAC2E74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44" name="组 49">
            <a:extLst>
              <a:ext uri="{FF2B5EF4-FFF2-40B4-BE49-F238E27FC236}">
                <a16:creationId xmlns:a16="http://schemas.microsoft.com/office/drawing/2014/main" id="{E552F231-503B-4AF9-BCFF-DEA5EB5BF621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D0A64D0-FF28-4A25-A7BA-6924C2C95712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F75D81A-F0C2-42FD-B28C-0DB96E623515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48" name="组 53">
            <a:extLst>
              <a:ext uri="{FF2B5EF4-FFF2-40B4-BE49-F238E27FC236}">
                <a16:creationId xmlns:a16="http://schemas.microsoft.com/office/drawing/2014/main" id="{8ADFF2DF-78F6-429F-B191-F38CF935A25F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1D29EF1-0E97-42DC-A303-A37FE558D0AA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32A01DE7-A8E0-4247-B8C8-5834272684CF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52" name="组 56">
            <a:extLst>
              <a:ext uri="{FF2B5EF4-FFF2-40B4-BE49-F238E27FC236}">
                <a16:creationId xmlns:a16="http://schemas.microsoft.com/office/drawing/2014/main" id="{15F31A1B-F004-4B5F-BF0C-D7EC0A3BFA4E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D3ADB862-C62E-47CE-BF30-0DA7D9D6AB8A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374597A-4E1E-4CD3-A9ED-7D233415D013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56" name="组 62">
            <a:extLst>
              <a:ext uri="{FF2B5EF4-FFF2-40B4-BE49-F238E27FC236}">
                <a16:creationId xmlns:a16="http://schemas.microsoft.com/office/drawing/2014/main" id="{C6C111EC-DCC3-4E02-8552-198241171FEF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C49B3C28-7D13-4D16-BB99-90F171FBEFE2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99F0C9E-F8FB-4995-B174-329B38153215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62" name="组 46">
            <a:extLst>
              <a:ext uri="{FF2B5EF4-FFF2-40B4-BE49-F238E27FC236}">
                <a16:creationId xmlns:a16="http://schemas.microsoft.com/office/drawing/2014/main" id="{D41BEEC2-29B1-4C1E-8BC5-32F6C15ED3C2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995D5E96-7A68-4D39-B191-2BBA0C5039BD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3EFFBFDA-1969-4832-8178-4FC8171C8621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67" name="矩形 66">
            <a:extLst>
              <a:ext uri="{FF2B5EF4-FFF2-40B4-BE49-F238E27FC236}">
                <a16:creationId xmlns:a16="http://schemas.microsoft.com/office/drawing/2014/main" id="{84EDFCDC-BCF7-4991-BA8C-856A92044599}"/>
              </a:ext>
            </a:extLst>
          </p:cNvPr>
          <p:cNvSpPr/>
          <p:nvPr/>
        </p:nvSpPr>
        <p:spPr>
          <a:xfrm>
            <a:off x="4050710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  <p:pic>
        <p:nvPicPr>
          <p:cNvPr id="25" name="图形 24" descr="毕业帽">
            <a:extLst>
              <a:ext uri="{FF2B5EF4-FFF2-40B4-BE49-F238E27FC236}">
                <a16:creationId xmlns:a16="http://schemas.microsoft.com/office/drawing/2014/main" id="{7EB049FE-EDB6-48F4-969D-B42A62B63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439" y="1189463"/>
            <a:ext cx="914400" cy="914400"/>
          </a:xfrm>
          <a:prstGeom prst="rect">
            <a:avLst/>
          </a:prstGeom>
        </p:spPr>
      </p:pic>
      <p:pic>
        <p:nvPicPr>
          <p:cNvPr id="29" name="图形 28" descr="书籍">
            <a:extLst>
              <a:ext uri="{FF2B5EF4-FFF2-40B4-BE49-F238E27FC236}">
                <a16:creationId xmlns:a16="http://schemas.microsoft.com/office/drawing/2014/main" id="{048B0322-6C93-4250-B70B-AD77FDF3A6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23347" y="2371197"/>
            <a:ext cx="914400" cy="914400"/>
          </a:xfrm>
          <a:prstGeom prst="rect">
            <a:avLst/>
          </a:prstGeom>
        </p:spPr>
      </p:pic>
      <p:pic>
        <p:nvPicPr>
          <p:cNvPr id="31" name="图形 30" descr="行星">
            <a:extLst>
              <a:ext uri="{FF2B5EF4-FFF2-40B4-BE49-F238E27FC236}">
                <a16:creationId xmlns:a16="http://schemas.microsoft.com/office/drawing/2014/main" id="{79D81CB5-5B68-4778-B9B8-42214ACA14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5439" y="352889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4">
            <a:extLst>
              <a:ext uri="{FF2B5EF4-FFF2-40B4-BE49-F238E27FC236}">
                <a16:creationId xmlns:a16="http://schemas.microsoft.com/office/drawing/2014/main" id="{4B1DA4C7-C989-4D81-B17B-2F33B6DD4B99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F41F63B-CDF5-42B7-840D-3FB3AEC670EC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0306AE7-13A6-4CDD-99F2-87DC24AD2869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42" name="组 41">
            <a:extLst>
              <a:ext uri="{FF2B5EF4-FFF2-40B4-BE49-F238E27FC236}">
                <a16:creationId xmlns:a16="http://schemas.microsoft.com/office/drawing/2014/main" id="{F4D124A8-8F02-429D-834B-6C50D8CC086C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FB7CA9A-E4E4-4802-A2D1-3B4D1DF5156E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0B90AA7F-1FA1-4DD0-A16A-6280CCAFA4D6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45" name="组 49">
            <a:extLst>
              <a:ext uri="{FF2B5EF4-FFF2-40B4-BE49-F238E27FC236}">
                <a16:creationId xmlns:a16="http://schemas.microsoft.com/office/drawing/2014/main" id="{BD198ACE-A3AD-4BE5-A227-E12D0BC9BDF1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4A8A6BB-9588-477C-80B5-A5962E18DC26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517B7B36-0EF5-4BDA-8C6D-D88E0D8AAA7C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70" name="组 53">
            <a:extLst>
              <a:ext uri="{FF2B5EF4-FFF2-40B4-BE49-F238E27FC236}">
                <a16:creationId xmlns:a16="http://schemas.microsoft.com/office/drawing/2014/main" id="{A2A3FA55-FD33-4394-AE0F-AE0B303172B1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28721554-A093-4669-94F9-94ABE63A5731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39D1744B-43EF-42B4-BBB7-B2ED5B1E474A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73" name="组 56">
            <a:extLst>
              <a:ext uri="{FF2B5EF4-FFF2-40B4-BE49-F238E27FC236}">
                <a16:creationId xmlns:a16="http://schemas.microsoft.com/office/drawing/2014/main" id="{8C97E10C-4579-4860-96DA-A41CECA9A4CA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FD3275AF-9827-417B-8282-8E90D7CB0275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78FA22D1-D928-4147-8825-1235BD122CF4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76" name="组 62">
            <a:extLst>
              <a:ext uri="{FF2B5EF4-FFF2-40B4-BE49-F238E27FC236}">
                <a16:creationId xmlns:a16="http://schemas.microsoft.com/office/drawing/2014/main" id="{5754CAC3-06C1-4985-8146-F46A97706EC6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16FF9108-CE98-4437-8162-1F936AEEA3A8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7FFCE84E-2B82-4A99-93F3-A0F7CB0361D5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79" name="组 46">
            <a:extLst>
              <a:ext uri="{FF2B5EF4-FFF2-40B4-BE49-F238E27FC236}">
                <a16:creationId xmlns:a16="http://schemas.microsoft.com/office/drawing/2014/main" id="{B5C9DD02-D3C9-483F-B752-8055BA128456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2185AD0E-F0EB-4A04-8FC2-BB67F95B970F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0A789BE6-40A5-4620-8567-7FB6DC55B01C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82" name="矩形 81">
            <a:extLst>
              <a:ext uri="{FF2B5EF4-FFF2-40B4-BE49-F238E27FC236}">
                <a16:creationId xmlns:a16="http://schemas.microsoft.com/office/drawing/2014/main" id="{654519AA-9D99-4E00-819C-439FCC045A5C}"/>
              </a:ext>
            </a:extLst>
          </p:cNvPr>
          <p:cNvSpPr/>
          <p:nvPr/>
        </p:nvSpPr>
        <p:spPr>
          <a:xfrm>
            <a:off x="5315491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F58D7CBA-68A2-4B1C-89F3-62A3E4555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7938316"/>
              </p:ext>
            </p:extLst>
          </p:nvPr>
        </p:nvGraphicFramePr>
        <p:xfrm>
          <a:off x="161921" y="822584"/>
          <a:ext cx="4724404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103C69CB-BB1D-43A9-B2E1-748829C0264C}"/>
              </a:ext>
            </a:extLst>
          </p:cNvPr>
          <p:cNvSpPr txBox="1"/>
          <p:nvPr/>
        </p:nvSpPr>
        <p:spPr>
          <a:xfrm>
            <a:off x="4602464" y="1499623"/>
            <a:ext cx="4379616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优势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1.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有责任心、勇于担当，亲和力强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2.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性格开朗乐观，善于与人沟通，具备很好的团队合作精神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3.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有海外银行项目（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CIMB(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联昌国际银行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菲律宾项目的移动端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app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）项目管理经验。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4.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有跨地域、跨部门的大项目项目管理经验。</a:t>
            </a:r>
          </a:p>
          <a:p>
            <a:endParaRPr lang="zh-CN" altLang="en-US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劣势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1.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目前学历不是名校全日制本科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2.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无英语四六级证书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3.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无创业经历</a:t>
            </a:r>
          </a:p>
        </p:txBody>
      </p:sp>
    </p:spTree>
    <p:extLst>
      <p:ext uri="{BB962C8B-B14F-4D97-AF65-F5344CB8AC3E}">
        <p14:creationId xmlns:p14="http://schemas.microsoft.com/office/powerpoint/2010/main" val="114458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组 34">
            <a:extLst>
              <a:ext uri="{FF2B5EF4-FFF2-40B4-BE49-F238E27FC236}">
                <a16:creationId xmlns:a16="http://schemas.microsoft.com/office/drawing/2014/main" id="{2CC7AAA8-7A55-4FB7-90F8-C86A8547B623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231" name="文本框 230">
              <a:extLst>
                <a:ext uri="{FF2B5EF4-FFF2-40B4-BE49-F238E27FC236}">
                  <a16:creationId xmlns:a16="http://schemas.microsoft.com/office/drawing/2014/main" id="{45B11AA4-5917-448E-B040-2A88CFE600B2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2" name="文本框 231">
              <a:extLst>
                <a:ext uri="{FF2B5EF4-FFF2-40B4-BE49-F238E27FC236}">
                  <a16:creationId xmlns:a16="http://schemas.microsoft.com/office/drawing/2014/main" id="{6EF75641-B7DC-4E7F-A7D5-F788D3102C90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233" name="组 41">
            <a:extLst>
              <a:ext uri="{FF2B5EF4-FFF2-40B4-BE49-F238E27FC236}">
                <a16:creationId xmlns:a16="http://schemas.microsoft.com/office/drawing/2014/main" id="{B5B5C8ED-516B-4972-B4C8-11062BAC69D7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234" name="文本框 233">
              <a:extLst>
                <a:ext uri="{FF2B5EF4-FFF2-40B4-BE49-F238E27FC236}">
                  <a16:creationId xmlns:a16="http://schemas.microsoft.com/office/drawing/2014/main" id="{1DD59A66-81A1-4875-82BC-9EF12C922136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5" name="文本框 234">
              <a:extLst>
                <a:ext uri="{FF2B5EF4-FFF2-40B4-BE49-F238E27FC236}">
                  <a16:creationId xmlns:a16="http://schemas.microsoft.com/office/drawing/2014/main" id="{FAAE9F46-1A49-4726-BF70-3723060642D0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236" name="组 49">
            <a:extLst>
              <a:ext uri="{FF2B5EF4-FFF2-40B4-BE49-F238E27FC236}">
                <a16:creationId xmlns:a16="http://schemas.microsoft.com/office/drawing/2014/main" id="{0448F7D5-8C9D-483A-92D4-5D69B182D103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237" name="文本框 236">
              <a:extLst>
                <a:ext uri="{FF2B5EF4-FFF2-40B4-BE49-F238E27FC236}">
                  <a16:creationId xmlns:a16="http://schemas.microsoft.com/office/drawing/2014/main" id="{7B485F90-C46E-4C74-8B6D-F16BCFC8CD79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8" name="文本框 237">
              <a:extLst>
                <a:ext uri="{FF2B5EF4-FFF2-40B4-BE49-F238E27FC236}">
                  <a16:creationId xmlns:a16="http://schemas.microsoft.com/office/drawing/2014/main" id="{DE708B9F-3DE5-42F3-B438-5BB2124BF467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239" name="组 53">
            <a:extLst>
              <a:ext uri="{FF2B5EF4-FFF2-40B4-BE49-F238E27FC236}">
                <a16:creationId xmlns:a16="http://schemas.microsoft.com/office/drawing/2014/main" id="{DFF6AE29-7BAF-452D-9A1A-E4F0FC9DC2EB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240" name="文本框 239">
              <a:extLst>
                <a:ext uri="{FF2B5EF4-FFF2-40B4-BE49-F238E27FC236}">
                  <a16:creationId xmlns:a16="http://schemas.microsoft.com/office/drawing/2014/main" id="{784120EF-2509-4CDD-A683-5345A3A1227A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241" name="文本框 240">
              <a:extLst>
                <a:ext uri="{FF2B5EF4-FFF2-40B4-BE49-F238E27FC236}">
                  <a16:creationId xmlns:a16="http://schemas.microsoft.com/office/drawing/2014/main" id="{EF77BF7B-E3C1-4752-A3ED-0E0C49F35870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242" name="组 56">
            <a:extLst>
              <a:ext uri="{FF2B5EF4-FFF2-40B4-BE49-F238E27FC236}">
                <a16:creationId xmlns:a16="http://schemas.microsoft.com/office/drawing/2014/main" id="{BC0213C4-DC05-43FC-830F-4A35D32F47B5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243" name="文本框 242">
              <a:extLst>
                <a:ext uri="{FF2B5EF4-FFF2-40B4-BE49-F238E27FC236}">
                  <a16:creationId xmlns:a16="http://schemas.microsoft.com/office/drawing/2014/main" id="{99CD852D-1D2E-491A-B4D2-1A6C4685DCBB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44" name="文本框 243">
              <a:extLst>
                <a:ext uri="{FF2B5EF4-FFF2-40B4-BE49-F238E27FC236}">
                  <a16:creationId xmlns:a16="http://schemas.microsoft.com/office/drawing/2014/main" id="{82F6637A-3184-412D-87A5-C4F20B5C7F41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245" name="组 62">
            <a:extLst>
              <a:ext uri="{FF2B5EF4-FFF2-40B4-BE49-F238E27FC236}">
                <a16:creationId xmlns:a16="http://schemas.microsoft.com/office/drawing/2014/main" id="{94A60511-B7E5-4C62-93DC-395F0A0FA2E5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246" name="文本框 245">
              <a:extLst>
                <a:ext uri="{FF2B5EF4-FFF2-40B4-BE49-F238E27FC236}">
                  <a16:creationId xmlns:a16="http://schemas.microsoft.com/office/drawing/2014/main" id="{A3C9F5A3-B1C4-4B5A-871B-784314408815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47" name="文本框 246">
              <a:extLst>
                <a:ext uri="{FF2B5EF4-FFF2-40B4-BE49-F238E27FC236}">
                  <a16:creationId xmlns:a16="http://schemas.microsoft.com/office/drawing/2014/main" id="{2D670BF6-C3C6-47FD-97E3-06F46F533DAC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248" name="组 46">
            <a:extLst>
              <a:ext uri="{FF2B5EF4-FFF2-40B4-BE49-F238E27FC236}">
                <a16:creationId xmlns:a16="http://schemas.microsoft.com/office/drawing/2014/main" id="{8A827F3C-82F2-4C9D-BA44-76EF259139CB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249" name="文本框 248">
              <a:extLst>
                <a:ext uri="{FF2B5EF4-FFF2-40B4-BE49-F238E27FC236}">
                  <a16:creationId xmlns:a16="http://schemas.microsoft.com/office/drawing/2014/main" id="{269568CC-0EEB-4301-A129-52DFB3ABA39D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50" name="文本框 249">
              <a:extLst>
                <a:ext uri="{FF2B5EF4-FFF2-40B4-BE49-F238E27FC236}">
                  <a16:creationId xmlns:a16="http://schemas.microsoft.com/office/drawing/2014/main" id="{7459EDA5-0742-4687-9E02-3BF10C83243B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251" name="矩形 250">
            <a:extLst>
              <a:ext uri="{FF2B5EF4-FFF2-40B4-BE49-F238E27FC236}">
                <a16:creationId xmlns:a16="http://schemas.microsoft.com/office/drawing/2014/main" id="{99612E70-A321-4468-9641-20959A883273}"/>
              </a:ext>
            </a:extLst>
          </p:cNvPr>
          <p:cNvSpPr/>
          <p:nvPr/>
        </p:nvSpPr>
        <p:spPr>
          <a:xfrm>
            <a:off x="6674272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  <p:cxnSp>
        <p:nvCxnSpPr>
          <p:cNvPr id="310" name="直接箭头连接符 309">
            <a:extLst>
              <a:ext uri="{FF2B5EF4-FFF2-40B4-BE49-F238E27FC236}">
                <a16:creationId xmlns:a16="http://schemas.microsoft.com/office/drawing/2014/main" id="{63D4ABE7-BAEF-4696-9AE6-262C8571FF6F}"/>
              </a:ext>
            </a:extLst>
          </p:cNvPr>
          <p:cNvCxnSpPr>
            <a:cxnSpLocks/>
          </p:cNvCxnSpPr>
          <p:nvPr/>
        </p:nvCxnSpPr>
        <p:spPr>
          <a:xfrm>
            <a:off x="145279" y="2842824"/>
            <a:ext cx="8853442" cy="1"/>
          </a:xfrm>
          <a:prstGeom prst="straightConnector1">
            <a:avLst/>
          </a:prstGeom>
          <a:noFill/>
          <a:ln w="47625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  <a:headEnd w="lg" len="lg"/>
            <a:tailEnd type="triangle" w="lg" len="lg"/>
          </a:ln>
          <a:effectLst/>
        </p:spPr>
      </p:cxnSp>
      <p:sp>
        <p:nvSpPr>
          <p:cNvPr id="311" name="椭圆 310">
            <a:extLst>
              <a:ext uri="{FF2B5EF4-FFF2-40B4-BE49-F238E27FC236}">
                <a16:creationId xmlns:a16="http://schemas.microsoft.com/office/drawing/2014/main" id="{AC233E4E-C445-4767-8764-A939AB24ABBB}"/>
              </a:ext>
            </a:extLst>
          </p:cNvPr>
          <p:cNvSpPr/>
          <p:nvPr/>
        </p:nvSpPr>
        <p:spPr>
          <a:xfrm>
            <a:off x="938971" y="2733287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2" name="直接连接符 311">
            <a:extLst>
              <a:ext uri="{FF2B5EF4-FFF2-40B4-BE49-F238E27FC236}">
                <a16:creationId xmlns:a16="http://schemas.microsoft.com/office/drawing/2014/main" id="{A7A2C2E6-B589-47CB-BEC2-60458CA21A3C}"/>
              </a:ext>
            </a:extLst>
          </p:cNvPr>
          <p:cNvCxnSpPr/>
          <p:nvPr/>
        </p:nvCxnSpPr>
        <p:spPr>
          <a:xfrm>
            <a:off x="1051042" y="2950143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椭圆 312">
            <a:extLst>
              <a:ext uri="{FF2B5EF4-FFF2-40B4-BE49-F238E27FC236}">
                <a16:creationId xmlns:a16="http://schemas.microsoft.com/office/drawing/2014/main" id="{50A12F3A-D2AB-4371-973C-123134152BD4}"/>
              </a:ext>
            </a:extLst>
          </p:cNvPr>
          <p:cNvSpPr/>
          <p:nvPr/>
        </p:nvSpPr>
        <p:spPr>
          <a:xfrm>
            <a:off x="5348499" y="2763691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4" name="直接连接符 313">
            <a:extLst>
              <a:ext uri="{FF2B5EF4-FFF2-40B4-BE49-F238E27FC236}">
                <a16:creationId xmlns:a16="http://schemas.microsoft.com/office/drawing/2014/main" id="{10B2DB55-645E-4E5A-B71B-A0DD26611E2F}"/>
              </a:ext>
            </a:extLst>
          </p:cNvPr>
          <p:cNvCxnSpPr/>
          <p:nvPr/>
        </p:nvCxnSpPr>
        <p:spPr>
          <a:xfrm>
            <a:off x="5469116" y="2972001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椭圆 314">
            <a:extLst>
              <a:ext uri="{FF2B5EF4-FFF2-40B4-BE49-F238E27FC236}">
                <a16:creationId xmlns:a16="http://schemas.microsoft.com/office/drawing/2014/main" id="{89305482-8A48-4E97-B7C8-490D5B45C2D5}"/>
              </a:ext>
            </a:extLst>
          </p:cNvPr>
          <p:cNvSpPr/>
          <p:nvPr/>
        </p:nvSpPr>
        <p:spPr>
          <a:xfrm>
            <a:off x="3182845" y="2733286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6" name="直接连接符 315">
            <a:extLst>
              <a:ext uri="{FF2B5EF4-FFF2-40B4-BE49-F238E27FC236}">
                <a16:creationId xmlns:a16="http://schemas.microsoft.com/office/drawing/2014/main" id="{FEC3A7DF-8B4A-47D6-B2A9-7074B4097A87}"/>
              </a:ext>
            </a:extLst>
          </p:cNvPr>
          <p:cNvCxnSpPr/>
          <p:nvPr/>
        </p:nvCxnSpPr>
        <p:spPr>
          <a:xfrm>
            <a:off x="3292382" y="2009507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椭圆 316">
            <a:extLst>
              <a:ext uri="{FF2B5EF4-FFF2-40B4-BE49-F238E27FC236}">
                <a16:creationId xmlns:a16="http://schemas.microsoft.com/office/drawing/2014/main" id="{9A22F514-133B-4EE2-950F-49A0F975B02D}"/>
              </a:ext>
            </a:extLst>
          </p:cNvPr>
          <p:cNvSpPr/>
          <p:nvPr/>
        </p:nvSpPr>
        <p:spPr>
          <a:xfrm>
            <a:off x="7592812" y="2742667"/>
            <a:ext cx="219075" cy="2190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18" name="直接连接符 317">
            <a:extLst>
              <a:ext uri="{FF2B5EF4-FFF2-40B4-BE49-F238E27FC236}">
                <a16:creationId xmlns:a16="http://schemas.microsoft.com/office/drawing/2014/main" id="{84007B23-5A35-4BB4-8537-21F86D3D0AD0}"/>
              </a:ext>
            </a:extLst>
          </p:cNvPr>
          <p:cNvCxnSpPr/>
          <p:nvPr/>
        </p:nvCxnSpPr>
        <p:spPr>
          <a:xfrm>
            <a:off x="7702349" y="2026599"/>
            <a:ext cx="1" cy="7200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文本框 318">
            <a:extLst>
              <a:ext uri="{FF2B5EF4-FFF2-40B4-BE49-F238E27FC236}">
                <a16:creationId xmlns:a16="http://schemas.microsoft.com/office/drawing/2014/main" id="{31FB7203-7CE2-46BA-9699-E310B74B8CC1}"/>
              </a:ext>
            </a:extLst>
          </p:cNvPr>
          <p:cNvSpPr txBox="1"/>
          <p:nvPr/>
        </p:nvSpPr>
        <p:spPr>
          <a:xfrm>
            <a:off x="687814" y="369200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2022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0" name="文本框 319">
            <a:extLst>
              <a:ext uri="{FF2B5EF4-FFF2-40B4-BE49-F238E27FC236}">
                <a16:creationId xmlns:a16="http://schemas.microsoft.com/office/drawing/2014/main" id="{CABEF765-00DE-4EBC-AE70-2E05228F3AAF}"/>
              </a:ext>
            </a:extLst>
          </p:cNvPr>
          <p:cNvSpPr txBox="1"/>
          <p:nvPr/>
        </p:nvSpPr>
        <p:spPr>
          <a:xfrm>
            <a:off x="1877326" y="947090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2023~2025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2" name="文本框 321">
            <a:extLst>
              <a:ext uri="{FF2B5EF4-FFF2-40B4-BE49-F238E27FC236}">
                <a16:creationId xmlns:a16="http://schemas.microsoft.com/office/drawing/2014/main" id="{449A541A-51AB-474D-AE03-5423C4331BC3}"/>
              </a:ext>
            </a:extLst>
          </p:cNvPr>
          <p:cNvSpPr txBox="1"/>
          <p:nvPr/>
        </p:nvSpPr>
        <p:spPr>
          <a:xfrm>
            <a:off x="4892873" y="3670143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2026~2028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4" name="文本框 323">
            <a:extLst>
              <a:ext uri="{FF2B5EF4-FFF2-40B4-BE49-F238E27FC236}">
                <a16:creationId xmlns:a16="http://schemas.microsoft.com/office/drawing/2014/main" id="{24B91CFE-B417-4E50-873E-9A002AB6AC57}"/>
              </a:ext>
            </a:extLst>
          </p:cNvPr>
          <p:cNvSpPr txBox="1"/>
          <p:nvPr/>
        </p:nvSpPr>
        <p:spPr>
          <a:xfrm>
            <a:off x="6242762" y="1034957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2029~2031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E64A07-5489-46AF-A8F2-287DAAAF5B63}"/>
              </a:ext>
            </a:extLst>
          </p:cNvPr>
          <p:cNvSpPr txBox="1"/>
          <p:nvPr/>
        </p:nvSpPr>
        <p:spPr>
          <a:xfrm>
            <a:off x="1830953" y="1297343"/>
            <a:ext cx="34291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工作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：提升管理水平、晋升项目副总监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学习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MBA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录取、备考雅思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生活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：关注孩子教育与成长。培养孩子的情商，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                  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爱心、和懂得感恩与分享的性格特质</a:t>
            </a:r>
          </a:p>
        </p:txBody>
      </p:sp>
      <p:sp>
        <p:nvSpPr>
          <p:cNvPr id="326" name="文本框 325">
            <a:extLst>
              <a:ext uri="{FF2B5EF4-FFF2-40B4-BE49-F238E27FC236}">
                <a16:creationId xmlns:a16="http://schemas.microsoft.com/office/drawing/2014/main" id="{9F2EA938-7D7F-4DD8-B8EF-9CB880241162}"/>
              </a:ext>
            </a:extLst>
          </p:cNvPr>
          <p:cNvSpPr txBox="1"/>
          <p:nvPr/>
        </p:nvSpPr>
        <p:spPr>
          <a:xfrm>
            <a:off x="655226" y="3994657"/>
            <a:ext cx="3116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工作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：学习银行核心系统业务知识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学习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：备考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MBA</a:t>
            </a: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生活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：每周预备完整的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1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天时间陪家人散步、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                  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户外活动。每周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3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次锻炼身体</a:t>
            </a:r>
          </a:p>
        </p:txBody>
      </p:sp>
      <p:sp>
        <p:nvSpPr>
          <p:cNvPr id="327" name="文本框 326">
            <a:extLst>
              <a:ext uri="{FF2B5EF4-FFF2-40B4-BE49-F238E27FC236}">
                <a16:creationId xmlns:a16="http://schemas.microsoft.com/office/drawing/2014/main" id="{99EFF92B-E5D2-4BB0-BC42-A3F401B498BE}"/>
              </a:ext>
            </a:extLst>
          </p:cNvPr>
          <p:cNvSpPr txBox="1"/>
          <p:nvPr/>
        </p:nvSpPr>
        <p:spPr>
          <a:xfrm>
            <a:off x="4833490" y="4004961"/>
            <a:ext cx="31084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工作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：晋升为项目总监、负责项目集管理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学习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MBA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毕业、学习社会心理学知识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生活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：每年一次旅游、自有住房、闲暇时间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	      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陪老人、孩子</a:t>
            </a:r>
          </a:p>
        </p:txBody>
      </p:sp>
      <p:sp>
        <p:nvSpPr>
          <p:cNvPr id="328" name="文本框 327">
            <a:extLst>
              <a:ext uri="{FF2B5EF4-FFF2-40B4-BE49-F238E27FC236}">
                <a16:creationId xmlns:a16="http://schemas.microsoft.com/office/drawing/2014/main" id="{59590DBB-CF97-4201-B33A-1A5D183A04D2}"/>
              </a:ext>
            </a:extLst>
          </p:cNvPr>
          <p:cNvSpPr txBox="1"/>
          <p:nvPr/>
        </p:nvSpPr>
        <p:spPr>
          <a:xfrm>
            <a:off x="6143967" y="1357436"/>
            <a:ext cx="31167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工作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：晋升为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PMO/PMO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经理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学习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：学习经济学知识、形成管理方法论</a:t>
            </a:r>
            <a:endParaRPr lang="en-US" altLang="zh-CN" sz="11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【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生活</a:t>
            </a:r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】</a:t>
            </a:r>
            <a:r>
              <a:rPr lang="zh-CN" altLang="en-US" sz="1100" dirty="0">
                <a:solidFill>
                  <a:schemeClr val="bg1">
                    <a:lumMod val="95000"/>
                  </a:schemeClr>
                </a:solidFill>
              </a:rPr>
              <a:t>：参与社会公益活动、回馈社会</a:t>
            </a:r>
          </a:p>
        </p:txBody>
      </p:sp>
    </p:spTree>
    <p:extLst>
      <p:ext uri="{BB962C8B-B14F-4D97-AF65-F5344CB8AC3E}">
        <p14:creationId xmlns:p14="http://schemas.microsoft.com/office/powerpoint/2010/main" val="83675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54893" y="1128792"/>
            <a:ext cx="8572913" cy="3509838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7200" dirty="0">
                <a:latin typeface="微软雅黑"/>
                <a:ea typeface="微软雅黑"/>
                <a:cs typeface="微软雅黑"/>
              </a:rPr>
              <a:t>Thanks</a:t>
            </a:r>
            <a:r>
              <a:rPr kumimoji="1" lang="zh-CN" altLang="en-US" sz="7200" dirty="0">
                <a:latin typeface="微软雅黑"/>
                <a:ea typeface="微软雅黑"/>
                <a:cs typeface="微软雅黑"/>
              </a:rPr>
              <a:t>！</a:t>
            </a:r>
            <a:endParaRPr kumimoji="1" lang="zh-CN" altLang="en-US" sz="96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13816" y="1128792"/>
            <a:ext cx="1947703" cy="272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grpSp>
        <p:nvGrpSpPr>
          <p:cNvPr id="47" name="组 34">
            <a:extLst>
              <a:ext uri="{FF2B5EF4-FFF2-40B4-BE49-F238E27FC236}">
                <a16:creationId xmlns:a16="http://schemas.microsoft.com/office/drawing/2014/main" id="{26A89AD4-7558-467E-A8BE-A36FF263A71F}"/>
              </a:ext>
            </a:extLst>
          </p:cNvPr>
          <p:cNvGrpSpPr/>
          <p:nvPr/>
        </p:nvGrpSpPr>
        <p:grpSpPr>
          <a:xfrm>
            <a:off x="5363567" y="232083"/>
            <a:ext cx="1082348" cy="507248"/>
            <a:chOff x="5277608" y="332189"/>
            <a:chExt cx="1286648" cy="507248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18A3CE87-C85B-489C-87A0-C64AB0B2C63C}"/>
                </a:ext>
              </a:extLst>
            </p:cNvPr>
            <p:cNvSpPr txBox="1"/>
            <p:nvPr/>
          </p:nvSpPr>
          <p:spPr>
            <a:xfrm>
              <a:off x="5277608" y="500883"/>
              <a:ext cx="1286648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ADVANTAGES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DISADVANTAGES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20BDE58B-3B33-45D2-B2D9-D7EAD36661B7}"/>
                </a:ext>
              </a:extLst>
            </p:cNvPr>
            <p:cNvSpPr txBox="1"/>
            <p:nvPr/>
          </p:nvSpPr>
          <p:spPr>
            <a:xfrm>
              <a:off x="5277609" y="332189"/>
              <a:ext cx="81406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优势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劣势</a:t>
              </a:r>
            </a:p>
          </p:txBody>
        </p:sp>
      </p:grpSp>
      <p:grpSp>
        <p:nvGrpSpPr>
          <p:cNvPr id="50" name="组 41">
            <a:extLst>
              <a:ext uri="{FF2B5EF4-FFF2-40B4-BE49-F238E27FC236}">
                <a16:creationId xmlns:a16="http://schemas.microsoft.com/office/drawing/2014/main" id="{902F6A1F-D8C9-4581-B7DA-F8FF1B58B25D}"/>
              </a:ext>
            </a:extLst>
          </p:cNvPr>
          <p:cNvGrpSpPr/>
          <p:nvPr/>
        </p:nvGrpSpPr>
        <p:grpSpPr>
          <a:xfrm>
            <a:off x="319398" y="232083"/>
            <a:ext cx="728086" cy="396169"/>
            <a:chOff x="5277609" y="332189"/>
            <a:chExt cx="668720" cy="496419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3D2F312C-7601-4834-A411-2E89D1FF25F8}"/>
                </a:ext>
              </a:extLst>
            </p:cNvPr>
            <p:cNvSpPr txBox="1"/>
            <p:nvPr/>
          </p:nvSpPr>
          <p:spPr>
            <a:xfrm>
              <a:off x="5277611" y="558646"/>
              <a:ext cx="668718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0D7913E-7397-4D81-AE6C-3DFE4442A82D}"/>
                </a:ext>
              </a:extLst>
            </p:cNvPr>
            <p:cNvSpPr txBox="1"/>
            <p:nvPr/>
          </p:nvSpPr>
          <p:spPr>
            <a:xfrm>
              <a:off x="5277609" y="332189"/>
              <a:ext cx="452291" cy="269962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53" name="组 49">
            <a:extLst>
              <a:ext uri="{FF2B5EF4-FFF2-40B4-BE49-F238E27FC236}">
                <a16:creationId xmlns:a16="http://schemas.microsoft.com/office/drawing/2014/main" id="{2A1C4792-1BDA-4DCE-B7F9-CAFEB8D0A0D9}"/>
              </a:ext>
            </a:extLst>
          </p:cNvPr>
          <p:cNvGrpSpPr/>
          <p:nvPr/>
        </p:nvGrpSpPr>
        <p:grpSpPr>
          <a:xfrm>
            <a:off x="1514544" y="232083"/>
            <a:ext cx="918841" cy="532886"/>
            <a:chOff x="5277608" y="332189"/>
            <a:chExt cx="1040651" cy="532886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993B528A-98A1-4A1E-8A5A-07DE79CA39AE}"/>
                </a:ext>
              </a:extLst>
            </p:cNvPr>
            <p:cNvSpPr txBox="1"/>
            <p:nvPr/>
          </p:nvSpPr>
          <p:spPr>
            <a:xfrm>
              <a:off x="5277608" y="526521"/>
              <a:ext cx="1040651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EDUCATIONAL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9087D596-F1BC-4965-9F7A-CC4045CE660F}"/>
                </a:ext>
              </a:extLst>
            </p:cNvPr>
            <p:cNvSpPr txBox="1"/>
            <p:nvPr/>
          </p:nvSpPr>
          <p:spPr>
            <a:xfrm>
              <a:off x="5277609" y="332189"/>
              <a:ext cx="673918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教育经历</a:t>
              </a:r>
            </a:p>
          </p:txBody>
        </p:sp>
      </p:grpSp>
      <p:grpSp>
        <p:nvGrpSpPr>
          <p:cNvPr id="56" name="组 53">
            <a:extLst>
              <a:ext uri="{FF2B5EF4-FFF2-40B4-BE49-F238E27FC236}">
                <a16:creationId xmlns:a16="http://schemas.microsoft.com/office/drawing/2014/main" id="{1ED0081A-B57C-4BE7-A880-24025E699649}"/>
              </a:ext>
            </a:extLst>
          </p:cNvPr>
          <p:cNvGrpSpPr/>
          <p:nvPr/>
        </p:nvGrpSpPr>
        <p:grpSpPr>
          <a:xfrm>
            <a:off x="7847897" y="232083"/>
            <a:ext cx="604654" cy="409776"/>
            <a:chOff x="5277609" y="332189"/>
            <a:chExt cx="718786" cy="409776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25AA2295-58EC-4E03-95DF-7B534A2B7F7E}"/>
                </a:ext>
              </a:extLst>
            </p:cNvPr>
            <p:cNvSpPr txBox="1"/>
            <p:nvPr/>
          </p:nvSpPr>
          <p:spPr>
            <a:xfrm>
              <a:off x="5277610" y="526521"/>
              <a:ext cx="71878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THANKS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F45726F3-4379-4501-A254-BC518BCFA2F4}"/>
                </a:ext>
              </a:extLst>
            </p:cNvPr>
            <p:cNvSpPr txBox="1"/>
            <p:nvPr/>
          </p:nvSpPr>
          <p:spPr>
            <a:xfrm>
              <a:off x="5277609" y="332189"/>
              <a:ext cx="46343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谢谢</a:t>
              </a:r>
            </a:p>
          </p:txBody>
        </p:sp>
      </p:grpSp>
      <p:grpSp>
        <p:nvGrpSpPr>
          <p:cNvPr id="59" name="组 56">
            <a:extLst>
              <a:ext uri="{FF2B5EF4-FFF2-40B4-BE49-F238E27FC236}">
                <a16:creationId xmlns:a16="http://schemas.microsoft.com/office/drawing/2014/main" id="{4A5FE2D0-6CAC-4AC6-B0C1-F2911B0F88F1}"/>
              </a:ext>
            </a:extLst>
          </p:cNvPr>
          <p:cNvGrpSpPr/>
          <p:nvPr/>
        </p:nvGrpSpPr>
        <p:grpSpPr>
          <a:xfrm>
            <a:off x="6698706" y="232083"/>
            <a:ext cx="896399" cy="409776"/>
            <a:chOff x="5277604" y="332189"/>
            <a:chExt cx="1065601" cy="409776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5C7A0FE4-ACBE-4BC6-8DF0-53C1DC290609}"/>
                </a:ext>
              </a:extLst>
            </p:cNvPr>
            <p:cNvSpPr txBox="1"/>
            <p:nvPr/>
          </p:nvSpPr>
          <p:spPr>
            <a:xfrm>
              <a:off x="5277604" y="526521"/>
              <a:ext cx="1065601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DECADE PLAN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748D6E6-CD0B-4B8C-9CDB-E9A90E30568A}"/>
                </a:ext>
              </a:extLst>
            </p:cNvPr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十年规划</a:t>
              </a:r>
            </a:p>
          </p:txBody>
        </p:sp>
      </p:grpSp>
      <p:grpSp>
        <p:nvGrpSpPr>
          <p:cNvPr id="62" name="组 62">
            <a:extLst>
              <a:ext uri="{FF2B5EF4-FFF2-40B4-BE49-F238E27FC236}">
                <a16:creationId xmlns:a16="http://schemas.microsoft.com/office/drawing/2014/main" id="{22810AA2-8F81-481C-AF2B-400360EB8260}"/>
              </a:ext>
            </a:extLst>
          </p:cNvPr>
          <p:cNvGrpSpPr/>
          <p:nvPr/>
        </p:nvGrpSpPr>
        <p:grpSpPr>
          <a:xfrm>
            <a:off x="2731760" y="232083"/>
            <a:ext cx="1109600" cy="409776"/>
            <a:chOff x="5277612" y="332189"/>
            <a:chExt cx="1319045" cy="409776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EADD3FE-0D9B-4243-85FE-C8C50FCE87EC}"/>
                </a:ext>
              </a:extLst>
            </p:cNvPr>
            <p:cNvSpPr txBox="1"/>
            <p:nvPr/>
          </p:nvSpPr>
          <p:spPr>
            <a:xfrm>
              <a:off x="5277613" y="526521"/>
              <a:ext cx="1319044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 &amp; 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490CEA78-6C09-4AE7-A02F-560898F143D1}"/>
                </a:ext>
              </a:extLst>
            </p:cNvPr>
            <p:cNvSpPr txBox="1"/>
            <p:nvPr/>
          </p:nvSpPr>
          <p:spPr>
            <a:xfrm>
              <a:off x="5277612" y="332189"/>
              <a:ext cx="814065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&amp;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</a:t>
              </a:r>
            </a:p>
          </p:txBody>
        </p:sp>
      </p:grpSp>
      <p:grpSp>
        <p:nvGrpSpPr>
          <p:cNvPr id="65" name="组 46">
            <a:extLst>
              <a:ext uri="{FF2B5EF4-FFF2-40B4-BE49-F238E27FC236}">
                <a16:creationId xmlns:a16="http://schemas.microsoft.com/office/drawing/2014/main" id="{6B0C1621-198E-4302-9D86-EA0853E98240}"/>
              </a:ext>
            </a:extLst>
          </p:cNvPr>
          <p:cNvGrpSpPr/>
          <p:nvPr/>
        </p:nvGrpSpPr>
        <p:grpSpPr>
          <a:xfrm>
            <a:off x="4094151" y="232083"/>
            <a:ext cx="1016625" cy="510570"/>
            <a:chOff x="8341078" y="324341"/>
            <a:chExt cx="1208519" cy="510570"/>
          </a:xfrm>
        </p:grpSpPr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592E7F48-A799-42DD-A3D6-DCD7500530A2}"/>
                </a:ext>
              </a:extLst>
            </p:cNvPr>
            <p:cNvSpPr txBox="1"/>
            <p:nvPr/>
          </p:nvSpPr>
          <p:spPr>
            <a:xfrm>
              <a:off x="8341078" y="496357"/>
              <a:ext cx="1208519" cy="33855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REASONS FOR</a:t>
              </a:r>
            </a:p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PURSUING MBA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B5790CC6-F580-4C39-943A-A15F1B7FF29F}"/>
                </a:ext>
              </a:extLst>
            </p:cNvPr>
            <p:cNvSpPr txBox="1"/>
            <p:nvPr/>
          </p:nvSpPr>
          <p:spPr>
            <a:xfrm>
              <a:off x="8384979" y="324341"/>
              <a:ext cx="989376" cy="215444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攻读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MBA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原因</a:t>
              </a:r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2B1D12ED-AF8F-469B-AD64-4B389C746ECC}"/>
              </a:ext>
            </a:extLst>
          </p:cNvPr>
          <p:cNvSpPr/>
          <p:nvPr/>
        </p:nvSpPr>
        <p:spPr>
          <a:xfrm>
            <a:off x="7733953" y="202291"/>
            <a:ext cx="1124583" cy="567715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331559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1358</TotalTime>
  <Words>750</Words>
  <Application>Microsoft Office PowerPoint</Application>
  <PresentationFormat>全屏显示(16:9)</PresentationFormat>
  <Paragraphs>188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微软雅黑</vt:lpstr>
      <vt:lpstr>Arial</vt:lpstr>
      <vt:lpstr>Calibri</vt:lpstr>
      <vt:lpstr>Century Gothic</vt:lpstr>
      <vt:lpstr>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keywords/>
  <cp:lastModifiedBy>皇甫 青松</cp:lastModifiedBy>
  <cp:revision>102</cp:revision>
  <dcterms:created xsi:type="dcterms:W3CDTF">2010-04-12T23:12:02Z</dcterms:created>
  <dcterms:modified xsi:type="dcterms:W3CDTF">2022-04-16T07:21:35Z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